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0"/>
  </p:notesMasterIdLst>
  <p:handoutMasterIdLst>
    <p:handoutMasterId r:id="rId21"/>
  </p:handoutMasterIdLst>
  <p:sldIdLst>
    <p:sldId id="270" r:id="rId2"/>
    <p:sldId id="271" r:id="rId3"/>
    <p:sldId id="273" r:id="rId4"/>
    <p:sldId id="275" r:id="rId5"/>
    <p:sldId id="290" r:id="rId6"/>
    <p:sldId id="276" r:id="rId7"/>
    <p:sldId id="278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1" r:id="rId19"/>
  </p:sldIdLst>
  <p:sldSz cx="12192000" cy="6858000"/>
  <p:notesSz cx="9928225" cy="67976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999"/>
    <a:srgbClr val="9EEFFA"/>
    <a:srgbClr val="F4CCCC"/>
    <a:srgbClr val="FBF5D1"/>
    <a:srgbClr val="FAEFD2"/>
    <a:srgbClr val="FBF2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分工圓餅圖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14075213162464353"/>
          <c:y val="0.1338700583712987"/>
          <c:w val="0.71849552218822832"/>
          <c:h val="0.76344679520982817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分工圓餅圖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2F4-4DAD-A492-89F42C77828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2F4-4DAD-A492-89F42C77828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2F4-4DAD-A492-89F42C77828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2F4-4DAD-A492-89F42C77828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2F4-4DAD-A492-89F42C77828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2F4-4DAD-A492-89F42C77828A}"/>
              </c:ext>
            </c:extLst>
          </c:dPt>
          <c:cat>
            <c:strRef>
              <c:f>工作表1!$A$2:$A$7</c:f>
              <c:strCache>
                <c:ptCount val="6"/>
                <c:pt idx="0">
                  <c:v>鍾宜舫</c:v>
                </c:pt>
                <c:pt idx="1">
                  <c:v>游上逸</c:v>
                </c:pt>
                <c:pt idx="2">
                  <c:v>白庭愷</c:v>
                </c:pt>
                <c:pt idx="3">
                  <c:v>鮑勇志</c:v>
                </c:pt>
                <c:pt idx="4">
                  <c:v>陳昭銘</c:v>
                </c:pt>
                <c:pt idx="5">
                  <c:v>楊智成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16</c:v>
                </c:pt>
                <c:pt idx="1">
                  <c:v>20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81-4A03-8344-DC955B351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F8CE2-EB24-4F84-88E2-2397F35E20A9}" type="datetimeFigureOut">
              <a:rPr lang="zh-TW" altLang="en-US" smtClean="0"/>
              <a:t>2019/12/25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F43EF-20CC-4A86-8272-76BACCBA26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0021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34B03-04A3-48D6-8195-7996D3B20E6A}" type="datetimeFigureOut">
              <a:rPr lang="zh-TW" altLang="en-US" smtClean="0"/>
              <a:t>2019/12/25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F17FA-CED7-4843-81E1-79EE06C60E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89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" name="Google Shape;21;p1:notes"/>
          <p:cNvSpPr txBox="1">
            <a:spLocks noGrp="1"/>
          </p:cNvSpPr>
          <p:nvPr>
            <p:ph type="body" idx="1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1:notes"/>
          <p:cNvSpPr txBox="1">
            <a:spLocks noGrp="1"/>
          </p:cNvSpPr>
          <p:nvPr>
            <p:ph type="sldNum" idx="12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5809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3:notes"/>
          <p:cNvSpPr txBox="1">
            <a:spLocks noGrp="1"/>
          </p:cNvSpPr>
          <p:nvPr>
            <p:ph type="body" idx="1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:notes"/>
          <p:cNvSpPr txBox="1">
            <a:spLocks noGrp="1"/>
          </p:cNvSpPr>
          <p:nvPr>
            <p:ph type="sldNum" idx="12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3676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3:notes"/>
          <p:cNvSpPr txBox="1">
            <a:spLocks noGrp="1"/>
          </p:cNvSpPr>
          <p:nvPr>
            <p:ph type="body" idx="1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:notes"/>
          <p:cNvSpPr txBox="1">
            <a:spLocks noGrp="1"/>
          </p:cNvSpPr>
          <p:nvPr>
            <p:ph type="sldNum" idx="12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5557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3:notes"/>
          <p:cNvSpPr txBox="1">
            <a:spLocks noGrp="1"/>
          </p:cNvSpPr>
          <p:nvPr>
            <p:ph type="body" idx="1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:notes"/>
          <p:cNvSpPr txBox="1">
            <a:spLocks noGrp="1"/>
          </p:cNvSpPr>
          <p:nvPr>
            <p:ph type="sldNum" idx="12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502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bcb64870f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4bcb64870f_5_1:notes"/>
          <p:cNvSpPr txBox="1">
            <a:spLocks noGrp="1"/>
          </p:cNvSpPr>
          <p:nvPr>
            <p:ph type="body" idx="1"/>
          </p:nvPr>
        </p:nvSpPr>
        <p:spPr>
          <a:xfrm>
            <a:off x="992823" y="3271382"/>
            <a:ext cx="7942580" cy="267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4bcb64870f_5_1:notes"/>
          <p:cNvSpPr txBox="1">
            <a:spLocks noGrp="1"/>
          </p:cNvSpPr>
          <p:nvPr>
            <p:ph type="sldNum" idx="12"/>
          </p:nvPr>
        </p:nvSpPr>
        <p:spPr>
          <a:xfrm>
            <a:off x="5623697" y="6456612"/>
            <a:ext cx="4302231" cy="34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798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bcb64870f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4bcb64870f_5_1:notes"/>
          <p:cNvSpPr txBox="1">
            <a:spLocks noGrp="1"/>
          </p:cNvSpPr>
          <p:nvPr>
            <p:ph type="body" idx="1"/>
          </p:nvPr>
        </p:nvSpPr>
        <p:spPr>
          <a:xfrm>
            <a:off x="992823" y="3271382"/>
            <a:ext cx="7942580" cy="267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4bcb64870f_5_1:notes"/>
          <p:cNvSpPr txBox="1">
            <a:spLocks noGrp="1"/>
          </p:cNvSpPr>
          <p:nvPr>
            <p:ph type="sldNum" idx="12"/>
          </p:nvPr>
        </p:nvSpPr>
        <p:spPr>
          <a:xfrm>
            <a:off x="5623697" y="6456612"/>
            <a:ext cx="4302231" cy="34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4406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bcb64870f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4bcb64870f_5_1:notes"/>
          <p:cNvSpPr txBox="1">
            <a:spLocks noGrp="1"/>
          </p:cNvSpPr>
          <p:nvPr>
            <p:ph type="body" idx="1"/>
          </p:nvPr>
        </p:nvSpPr>
        <p:spPr>
          <a:xfrm>
            <a:off x="992823" y="3271382"/>
            <a:ext cx="7942580" cy="267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4bcb64870f_5_1:notes"/>
          <p:cNvSpPr txBox="1">
            <a:spLocks noGrp="1"/>
          </p:cNvSpPr>
          <p:nvPr>
            <p:ph type="sldNum" idx="12"/>
          </p:nvPr>
        </p:nvSpPr>
        <p:spPr>
          <a:xfrm>
            <a:off x="5623697" y="6456612"/>
            <a:ext cx="4302231" cy="34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0554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bcb64870f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4bcb64870f_5_1:notes"/>
          <p:cNvSpPr txBox="1">
            <a:spLocks noGrp="1"/>
          </p:cNvSpPr>
          <p:nvPr>
            <p:ph type="body" idx="1"/>
          </p:nvPr>
        </p:nvSpPr>
        <p:spPr>
          <a:xfrm>
            <a:off x="992823" y="3271382"/>
            <a:ext cx="7942580" cy="267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4bcb64870f_5_1:notes"/>
          <p:cNvSpPr txBox="1">
            <a:spLocks noGrp="1"/>
          </p:cNvSpPr>
          <p:nvPr>
            <p:ph type="sldNum" idx="12"/>
          </p:nvPr>
        </p:nvSpPr>
        <p:spPr>
          <a:xfrm>
            <a:off x="5623697" y="6456612"/>
            <a:ext cx="4302231" cy="34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4600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5:notes"/>
          <p:cNvSpPr txBox="1">
            <a:spLocks noGrp="1"/>
          </p:cNvSpPr>
          <p:nvPr>
            <p:ph type="body" idx="1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優點：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	學習到軟體開發中所需要注意的地方及技術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	參與討論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好的留下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缺點：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	那些可以再改善</a:t>
            </a:r>
            <a:endParaRPr/>
          </a:p>
        </p:txBody>
      </p:sp>
      <p:sp>
        <p:nvSpPr>
          <p:cNvPr id="290" name="Google Shape;290;p5:notes"/>
          <p:cNvSpPr txBox="1">
            <a:spLocks noGrp="1"/>
          </p:cNvSpPr>
          <p:nvPr>
            <p:ph type="sldNum" idx="12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6989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6e6c39ec8_8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46e6c39ec8_8_258:notes"/>
          <p:cNvSpPr txBox="1">
            <a:spLocks noGrp="1"/>
          </p:cNvSpPr>
          <p:nvPr>
            <p:ph type="body" idx="1"/>
          </p:nvPr>
        </p:nvSpPr>
        <p:spPr>
          <a:xfrm>
            <a:off x="992823" y="3271382"/>
            <a:ext cx="7942580" cy="267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46e6c39ec8_8_258:notes"/>
          <p:cNvSpPr txBox="1">
            <a:spLocks noGrp="1"/>
          </p:cNvSpPr>
          <p:nvPr>
            <p:ph type="sldNum" idx="12"/>
          </p:nvPr>
        </p:nvSpPr>
        <p:spPr>
          <a:xfrm>
            <a:off x="5623697" y="6456612"/>
            <a:ext cx="4302231" cy="34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8173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46e6c39e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Google Shape;29;g46e6c39ec8_0_2:notes"/>
          <p:cNvSpPr txBox="1">
            <a:spLocks noGrp="1"/>
          </p:cNvSpPr>
          <p:nvPr>
            <p:ph type="body" idx="1"/>
          </p:nvPr>
        </p:nvSpPr>
        <p:spPr>
          <a:xfrm>
            <a:off x="992823" y="3271382"/>
            <a:ext cx="7942580" cy="267669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對項目的個人評價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分析和設計模型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總體項目交付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改變歷史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評估設計和執行一致性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專案回顧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/>
              <a:t>執行</a:t>
            </a:r>
            <a:endParaRPr/>
          </a:p>
        </p:txBody>
      </p:sp>
      <p:sp>
        <p:nvSpPr>
          <p:cNvPr id="30" name="Google Shape;30;g46e6c39ec8_0_2:notes"/>
          <p:cNvSpPr txBox="1">
            <a:spLocks noGrp="1"/>
          </p:cNvSpPr>
          <p:nvPr>
            <p:ph type="sldNum" idx="12"/>
          </p:nvPr>
        </p:nvSpPr>
        <p:spPr>
          <a:xfrm>
            <a:off x="5623697" y="6456612"/>
            <a:ext cx="4302231" cy="340999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69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p2:notes"/>
          <p:cNvSpPr txBox="1">
            <a:spLocks noGrp="1"/>
          </p:cNvSpPr>
          <p:nvPr>
            <p:ph type="body" idx="1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這是每個人的分工圓餅圖以及所負責的任務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但大多數都是大家共同參與討論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:notes"/>
          <p:cNvSpPr txBox="1">
            <a:spLocks noGrp="1"/>
          </p:cNvSpPr>
          <p:nvPr>
            <p:ph type="sldNum" idx="12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6003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6e6c39ec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46e6c39ec8_0_78:notes"/>
          <p:cNvSpPr txBox="1">
            <a:spLocks noGrp="1"/>
          </p:cNvSpPr>
          <p:nvPr>
            <p:ph type="body" idx="1"/>
          </p:nvPr>
        </p:nvSpPr>
        <p:spPr>
          <a:xfrm>
            <a:off x="992823" y="3271382"/>
            <a:ext cx="7942580" cy="267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工作分工解構圖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46e6c39ec8_0_78:notes"/>
          <p:cNvSpPr txBox="1">
            <a:spLocks noGrp="1"/>
          </p:cNvSpPr>
          <p:nvPr>
            <p:ph type="sldNum" idx="12"/>
          </p:nvPr>
        </p:nvSpPr>
        <p:spPr>
          <a:xfrm>
            <a:off x="5623697" y="6456612"/>
            <a:ext cx="4302231" cy="34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9011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6e6c39ec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46e6c39ec8_0_78:notes"/>
          <p:cNvSpPr txBox="1">
            <a:spLocks noGrp="1"/>
          </p:cNvSpPr>
          <p:nvPr>
            <p:ph type="body" idx="1"/>
          </p:nvPr>
        </p:nvSpPr>
        <p:spPr>
          <a:xfrm>
            <a:off x="992823" y="3271382"/>
            <a:ext cx="7942580" cy="267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工作分工解構圖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46e6c39ec8_0_78:notes"/>
          <p:cNvSpPr txBox="1">
            <a:spLocks noGrp="1"/>
          </p:cNvSpPr>
          <p:nvPr>
            <p:ph type="sldNum" idx="12"/>
          </p:nvPr>
        </p:nvSpPr>
        <p:spPr>
          <a:xfrm>
            <a:off x="5623697" y="6456612"/>
            <a:ext cx="4302231" cy="34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7461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6e6c39ec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46e6c39ec8_0_78:notes"/>
          <p:cNvSpPr txBox="1">
            <a:spLocks noGrp="1"/>
          </p:cNvSpPr>
          <p:nvPr>
            <p:ph type="body" idx="1"/>
          </p:nvPr>
        </p:nvSpPr>
        <p:spPr>
          <a:xfrm>
            <a:off x="992823" y="3271382"/>
            <a:ext cx="7942580" cy="267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工作分工解構圖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46e6c39ec8_0_78:notes"/>
          <p:cNvSpPr txBox="1">
            <a:spLocks noGrp="1"/>
          </p:cNvSpPr>
          <p:nvPr>
            <p:ph type="sldNum" idx="12"/>
          </p:nvPr>
        </p:nvSpPr>
        <p:spPr>
          <a:xfrm>
            <a:off x="5623697" y="6456612"/>
            <a:ext cx="4302231" cy="34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0353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6e6c39ec8_8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46e6c39ec8_8_121:notes"/>
          <p:cNvSpPr txBox="1">
            <a:spLocks noGrp="1"/>
          </p:cNvSpPr>
          <p:nvPr>
            <p:ph type="body" idx="1"/>
          </p:nvPr>
        </p:nvSpPr>
        <p:spPr>
          <a:xfrm>
            <a:off x="992823" y="3271382"/>
            <a:ext cx="7942580" cy="267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整體交付成果</a:t>
            </a:r>
            <a:endParaRPr sz="18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46e6c39ec8_8_121:notes"/>
          <p:cNvSpPr txBox="1">
            <a:spLocks noGrp="1"/>
          </p:cNvSpPr>
          <p:nvPr>
            <p:ph type="sldNum" idx="12"/>
          </p:nvPr>
        </p:nvSpPr>
        <p:spPr>
          <a:xfrm>
            <a:off x="5623697" y="6456612"/>
            <a:ext cx="4302231" cy="34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0929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3:notes"/>
          <p:cNvSpPr txBox="1">
            <a:spLocks noGrp="1"/>
          </p:cNvSpPr>
          <p:nvPr>
            <p:ph type="body" idx="1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:notes"/>
          <p:cNvSpPr txBox="1">
            <a:spLocks noGrp="1"/>
          </p:cNvSpPr>
          <p:nvPr>
            <p:ph type="sldNum" idx="12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735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3:notes"/>
          <p:cNvSpPr txBox="1">
            <a:spLocks noGrp="1"/>
          </p:cNvSpPr>
          <p:nvPr>
            <p:ph type="body" idx="1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:notes"/>
          <p:cNvSpPr txBox="1">
            <a:spLocks noGrp="1"/>
          </p:cNvSpPr>
          <p:nvPr>
            <p:ph type="sldNum" idx="12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5678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FF39-2142-4CAA-AAB0-2F5EAF8A089D}" type="datetimeFigureOut">
              <a:rPr lang="zh-TW" altLang="en-US" smtClean="0"/>
              <a:t>2019/12/25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88EF-1381-4606-8FF3-0F150A1108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55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FF39-2142-4CAA-AAB0-2F5EAF8A089D}" type="datetimeFigureOut">
              <a:rPr lang="zh-TW" altLang="en-US" smtClean="0"/>
              <a:t>2019/12/25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88EF-1381-4606-8FF3-0F150A1108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303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FF39-2142-4CAA-AAB0-2F5EAF8A089D}" type="datetimeFigureOut">
              <a:rPr lang="zh-TW" altLang="en-US" smtClean="0"/>
              <a:t>2019/12/25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88EF-1381-4606-8FF3-0F150A1108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3044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182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4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l" rtl="0"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2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6000" tIns="45700" rIns="91425" bIns="45700" anchor="t" anchorCtr="0">
            <a:noAutofit/>
          </a:bodyPr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8331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159563" y="0"/>
            <a:ext cx="10032437" cy="117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4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marR="0" lvl="0" indent="-304792" algn="l" rtl="0"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2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6000" tIns="45700" rIns="91425" bIns="45700" anchor="t" anchorCtr="0">
            <a:noAutofit/>
          </a:bodyPr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740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FF39-2142-4CAA-AAB0-2F5EAF8A089D}" type="datetimeFigureOut">
              <a:rPr lang="zh-TW" altLang="en-US" smtClean="0"/>
              <a:t>2019/12/25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88EF-1381-4606-8FF3-0F150A1108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551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FF39-2142-4CAA-AAB0-2F5EAF8A089D}" type="datetimeFigureOut">
              <a:rPr lang="zh-TW" altLang="en-US" smtClean="0"/>
              <a:t>2019/12/25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88EF-1381-4606-8FF3-0F150A1108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57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FF39-2142-4CAA-AAB0-2F5EAF8A089D}" type="datetimeFigureOut">
              <a:rPr lang="zh-TW" altLang="en-US" smtClean="0"/>
              <a:t>2019/12/25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88EF-1381-4606-8FF3-0F150A1108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488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FF39-2142-4CAA-AAB0-2F5EAF8A089D}" type="datetimeFigureOut">
              <a:rPr lang="zh-TW" altLang="en-US" smtClean="0"/>
              <a:t>2019/12/25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88EF-1381-4606-8FF3-0F150A1108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8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FF39-2142-4CAA-AAB0-2F5EAF8A089D}" type="datetimeFigureOut">
              <a:rPr lang="zh-TW" altLang="en-US" smtClean="0"/>
              <a:t>2019/12/25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88EF-1381-4606-8FF3-0F150A1108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310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FF39-2142-4CAA-AAB0-2F5EAF8A089D}" type="datetimeFigureOut">
              <a:rPr lang="zh-TW" altLang="en-US" smtClean="0"/>
              <a:t>2019/12/25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88EF-1381-4606-8FF3-0F150A1108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421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FF39-2142-4CAA-AAB0-2F5EAF8A089D}" type="datetimeFigureOut">
              <a:rPr lang="zh-TW" altLang="en-US" smtClean="0"/>
              <a:t>2019/12/25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88EF-1381-4606-8FF3-0F150A1108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782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FF39-2142-4CAA-AAB0-2F5EAF8A089D}" type="datetimeFigureOut">
              <a:rPr lang="zh-TW" altLang="en-US" smtClean="0"/>
              <a:t>2019/12/25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D88EF-1381-4606-8FF3-0F150A1108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02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1FF39-2142-4CAA-AAB0-2F5EAF8A089D}" type="datetimeFigureOut">
              <a:rPr lang="zh-TW" altLang="en-US" smtClean="0"/>
              <a:t>2019/12/25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D88EF-1381-4606-8FF3-0F150A1108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18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447595" y="3652476"/>
            <a:ext cx="288032" cy="31368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55492" y="3652476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0"/>
              </a:spcBef>
            </a:pPr>
            <a:r>
              <a:rPr lang="zh-TW" altLang="en-US" sz="2400" b="1" dirty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/>
                <a:sym typeface="Arial"/>
              </a:rPr>
              <a:t>組別</a:t>
            </a:r>
            <a:r>
              <a:rPr lang="zh-TW" altLang="en-US" sz="2400" b="1" dirty="0" smtClean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/>
                <a:sym typeface="Arial"/>
              </a:rPr>
              <a:t>：</a:t>
            </a:r>
            <a:r>
              <a:rPr lang="zh-TW" altLang="en-US" sz="2400" b="1" dirty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/>
                <a:sym typeface="Arial"/>
              </a:rPr>
              <a:t>第</a:t>
            </a:r>
            <a:r>
              <a:rPr lang="en-US" altLang="zh-TW" sz="2400" b="1" dirty="0" smtClean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  <a:r>
              <a:rPr lang="zh-TW" altLang="en-US" sz="2400" b="1" dirty="0" smtClean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</a:t>
            </a:r>
            <a:endParaRPr lang="en-US" altLang="zh-TW" sz="2400" b="1" dirty="0">
              <a:solidFill>
                <a:srgbClr val="3F3F3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>
              <a:spcBef>
                <a:spcPts val="0"/>
              </a:spcBef>
            </a:pPr>
            <a:r>
              <a:rPr lang="zh-TW" altLang="en-US" sz="2400" b="1" dirty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組長</a:t>
            </a:r>
            <a:r>
              <a:rPr lang="zh-TW" altLang="en-US" sz="2400" b="1" dirty="0" smtClean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b="1" dirty="0" smtClean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108598005</a:t>
            </a:r>
            <a:r>
              <a:rPr lang="zh-TW" altLang="en-US" sz="2400" b="1" dirty="0" smtClean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鍾</a:t>
            </a:r>
            <a:r>
              <a:rPr lang="zh-TW" altLang="en-US" sz="2400" b="1" dirty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宜舫</a:t>
            </a:r>
          </a:p>
          <a:p>
            <a:pPr lvl="0">
              <a:spcBef>
                <a:spcPts val="0"/>
              </a:spcBef>
            </a:pPr>
            <a:r>
              <a:rPr lang="zh-TW" altLang="en-US" sz="2400" b="1" dirty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zh-TW" altLang="en-US" sz="2400" b="1" dirty="0" smtClean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b="1" dirty="0" smtClean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108598052</a:t>
            </a:r>
            <a:r>
              <a:rPr lang="zh-TW" altLang="en-US" sz="2400" b="1" dirty="0" smtClean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游</a:t>
            </a:r>
            <a:r>
              <a:rPr lang="zh-TW" altLang="en-US" sz="2400" b="1" dirty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上</a:t>
            </a:r>
            <a:r>
              <a:rPr lang="zh-TW" altLang="en-US" sz="2400" b="1" dirty="0" smtClean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逸</a:t>
            </a:r>
            <a:r>
              <a:rPr lang="en-US" altLang="zh-TW" sz="2400" b="1" dirty="0" smtClean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b="1" dirty="0" smtClean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2400" b="1" dirty="0" smtClean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108598057</a:t>
            </a:r>
            <a:r>
              <a:rPr lang="zh-TW" altLang="en-US" sz="2400" b="1" dirty="0" smtClean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鮑</a:t>
            </a:r>
            <a:r>
              <a:rPr lang="zh-TW" altLang="en-US" sz="2400" b="1" dirty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勇</a:t>
            </a:r>
            <a:r>
              <a:rPr lang="zh-TW" altLang="en-US" sz="2400" b="1" dirty="0" smtClean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志</a:t>
            </a:r>
            <a:endParaRPr lang="en-US" altLang="zh-TW" sz="2400" b="1" dirty="0" smtClean="0">
              <a:solidFill>
                <a:srgbClr val="3F3F3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b="1" dirty="0" smtClean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108598043</a:t>
            </a:r>
            <a:r>
              <a:rPr lang="zh-TW" altLang="en-US" sz="2400" b="1" dirty="0" smtClean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楊智成</a:t>
            </a:r>
            <a:endParaRPr lang="en-US" altLang="zh-TW" sz="2400" b="1" dirty="0">
              <a:solidFill>
                <a:srgbClr val="3F3F3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>
              <a:spcBef>
                <a:spcPts val="0"/>
              </a:spcBef>
            </a:pPr>
            <a:r>
              <a:rPr lang="en-US" altLang="zh-TW" sz="2400" b="1" dirty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en-US" altLang="zh-TW" sz="2400" b="1" dirty="0" smtClean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108598042</a:t>
            </a:r>
            <a:r>
              <a:rPr lang="zh-TW" altLang="en-US" sz="2400" b="1" dirty="0" smtClean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白</a:t>
            </a:r>
            <a:r>
              <a:rPr lang="zh-TW" altLang="en-US" sz="2400" b="1" dirty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庭</a:t>
            </a:r>
            <a:r>
              <a:rPr lang="zh-TW" altLang="en-US" sz="2400" b="1" dirty="0" smtClean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愷</a:t>
            </a:r>
            <a:endParaRPr lang="en-US" altLang="zh-TW" sz="2400" b="1" dirty="0" smtClean="0">
              <a:solidFill>
                <a:srgbClr val="3F3F3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b="1" dirty="0" smtClean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108598065</a:t>
            </a:r>
            <a:r>
              <a:rPr lang="zh-TW" altLang="en-US" sz="2400" b="1" dirty="0" smtClean="0">
                <a:solidFill>
                  <a:srgbClr val="3F3F3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陳昭銘</a:t>
            </a:r>
            <a:endParaRPr lang="en-US" altLang="zh-TW" sz="2400" b="1" dirty="0">
              <a:solidFill>
                <a:srgbClr val="3F3F3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40182" y="1997425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病歷管理</a:t>
            </a:r>
            <a:r>
              <a:rPr lang="zh-TW" altLang="en-US" sz="6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endParaRPr lang="zh-TW" altLang="en-US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555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F1BEA3D8-4F43-4233-A8CE-E810F4087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59" y="880282"/>
            <a:ext cx="7537942" cy="5811067"/>
          </a:xfrm>
          <a:prstGeom prst="rect">
            <a:avLst/>
          </a:prstGeom>
        </p:spPr>
      </p:pic>
      <p:pic>
        <p:nvPicPr>
          <p:cNvPr id="153" name="Google Shape;15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2025452" y="5181349"/>
            <a:ext cx="2016224" cy="170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10567731" y="136299"/>
            <a:ext cx="1760571" cy="148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3"/>
          <p:cNvSpPr/>
          <p:nvPr/>
        </p:nvSpPr>
        <p:spPr>
          <a:xfrm>
            <a:off x="0" y="0"/>
            <a:ext cx="2063600" cy="14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686800" cy="1119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altLang="zh-TW" sz="3200" dirty="0"/>
              <a:t>Medical Record Management System</a:t>
            </a:r>
            <a:endParaRPr sz="3200" dirty="0"/>
          </a:p>
        </p:txBody>
      </p:sp>
      <p:sp>
        <p:nvSpPr>
          <p:cNvPr id="157" name="Google Shape;157;p13"/>
          <p:cNvSpPr/>
          <p:nvPr/>
        </p:nvSpPr>
        <p:spPr>
          <a:xfrm>
            <a:off x="-33" y="142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US" altLang="zh-TW" sz="1333">
                <a:solidFill>
                  <a:srgbClr val="7F7F7F"/>
                </a:solidFill>
              </a:rPr>
              <a:t>Personal evaluation to project contributions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158" name="Google Shape;158;p13"/>
          <p:cNvSpPr/>
          <p:nvPr/>
        </p:nvSpPr>
        <p:spPr>
          <a:xfrm>
            <a:off x="-33" y="220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Analysis and Design Models </a:t>
            </a:r>
            <a:endParaRPr sz="1333">
              <a:solidFill>
                <a:srgbClr val="953734"/>
              </a:solidFill>
            </a:endParaRPr>
          </a:p>
        </p:txBody>
      </p:sp>
      <p:sp>
        <p:nvSpPr>
          <p:cNvPr id="159" name="Google Shape;159;p13"/>
          <p:cNvSpPr/>
          <p:nvPr/>
        </p:nvSpPr>
        <p:spPr>
          <a:xfrm>
            <a:off x="-33" y="298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Overall Project Deliverables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160" name="Google Shape;160;p13"/>
          <p:cNvSpPr/>
          <p:nvPr/>
        </p:nvSpPr>
        <p:spPr>
          <a:xfrm>
            <a:off x="-33" y="3762384"/>
            <a:ext cx="2281200" cy="7800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TW" sz="1333">
                <a:solidFill>
                  <a:schemeClr val="accent2"/>
                </a:solidFill>
              </a:rPr>
              <a:t>Change History</a:t>
            </a:r>
            <a:endParaRPr sz="1333">
              <a:solidFill>
                <a:schemeClr val="accent2"/>
              </a:solidFill>
            </a:endParaRPr>
          </a:p>
        </p:txBody>
      </p:sp>
      <p:sp>
        <p:nvSpPr>
          <p:cNvPr id="161" name="Google Shape;161;p13"/>
          <p:cNvSpPr/>
          <p:nvPr/>
        </p:nvSpPr>
        <p:spPr>
          <a:xfrm>
            <a:off x="-33" y="452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Evaluation to Consistency of Design and Implementation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162" name="Google Shape;162;p13"/>
          <p:cNvSpPr/>
          <p:nvPr/>
        </p:nvSpPr>
        <p:spPr>
          <a:xfrm>
            <a:off x="-33" y="530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Project retrospective</a:t>
            </a:r>
            <a:r>
              <a:rPr lang="zh-TW" altLang="en-US" sz="1533">
                <a:solidFill>
                  <a:srgbClr val="1D2129"/>
                </a:solidFill>
                <a:highlight>
                  <a:srgbClr val="FFFFFF"/>
                </a:highlight>
              </a:rPr>
              <a:t> </a:t>
            </a:r>
            <a:endParaRPr sz="2400">
              <a:solidFill>
                <a:srgbClr val="953734"/>
              </a:solidFill>
            </a:endParaRPr>
          </a:p>
        </p:txBody>
      </p:sp>
      <p:sp>
        <p:nvSpPr>
          <p:cNvPr id="163" name="Google Shape;163;p13"/>
          <p:cNvSpPr/>
          <p:nvPr/>
        </p:nvSpPr>
        <p:spPr>
          <a:xfrm>
            <a:off x="-33" y="610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Implementation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14" name="摺角紙張 13"/>
          <p:cNvSpPr/>
          <p:nvPr/>
        </p:nvSpPr>
        <p:spPr>
          <a:xfrm rot="20488548">
            <a:off x="2013989" y="983013"/>
            <a:ext cx="1508534" cy="504508"/>
          </a:xfrm>
          <a:prstGeom prst="foldedCorner">
            <a:avLst>
              <a:gd name="adj" fmla="val 37608"/>
            </a:avLst>
          </a:prstGeom>
          <a:solidFill>
            <a:srgbClr val="92D050">
              <a:alpha val="5000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chemeClr val="tx1"/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WBS</a:t>
            </a:r>
            <a:endParaRPr lang="en-US" altLang="zh-TW" sz="2000" b="1" dirty="0">
              <a:solidFill>
                <a:schemeClr val="tx1"/>
              </a:solidFill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00153" y="1496291"/>
            <a:ext cx="1346662" cy="310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60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025452" y="5181349"/>
            <a:ext cx="2016224" cy="170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10567731" y="136299"/>
            <a:ext cx="1760571" cy="148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3"/>
          <p:cNvSpPr/>
          <p:nvPr/>
        </p:nvSpPr>
        <p:spPr>
          <a:xfrm>
            <a:off x="0" y="0"/>
            <a:ext cx="2063600" cy="14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686800" cy="1119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altLang="zh-TW" sz="3200" dirty="0"/>
              <a:t>Medical Record Management System</a:t>
            </a:r>
            <a:endParaRPr sz="3200" dirty="0"/>
          </a:p>
        </p:txBody>
      </p:sp>
      <p:sp>
        <p:nvSpPr>
          <p:cNvPr id="157" name="Google Shape;157;p13"/>
          <p:cNvSpPr/>
          <p:nvPr/>
        </p:nvSpPr>
        <p:spPr>
          <a:xfrm>
            <a:off x="-33" y="142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US" altLang="zh-TW" sz="1333">
                <a:solidFill>
                  <a:srgbClr val="7F7F7F"/>
                </a:solidFill>
              </a:rPr>
              <a:t>Personal evaluation to project contributions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158" name="Google Shape;158;p13"/>
          <p:cNvSpPr/>
          <p:nvPr/>
        </p:nvSpPr>
        <p:spPr>
          <a:xfrm>
            <a:off x="-33" y="220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Analysis and Design Models </a:t>
            </a:r>
            <a:endParaRPr sz="1333">
              <a:solidFill>
                <a:srgbClr val="953734"/>
              </a:solidFill>
            </a:endParaRPr>
          </a:p>
        </p:txBody>
      </p:sp>
      <p:sp>
        <p:nvSpPr>
          <p:cNvPr id="159" name="Google Shape;159;p13"/>
          <p:cNvSpPr/>
          <p:nvPr/>
        </p:nvSpPr>
        <p:spPr>
          <a:xfrm>
            <a:off x="-33" y="298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Overall Project Deliverables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160" name="Google Shape;160;p13"/>
          <p:cNvSpPr/>
          <p:nvPr/>
        </p:nvSpPr>
        <p:spPr>
          <a:xfrm>
            <a:off x="-33" y="3762384"/>
            <a:ext cx="2281200" cy="7800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TW" sz="1333">
                <a:solidFill>
                  <a:schemeClr val="accent2"/>
                </a:solidFill>
              </a:rPr>
              <a:t>Change History</a:t>
            </a:r>
            <a:endParaRPr sz="1333">
              <a:solidFill>
                <a:schemeClr val="accent2"/>
              </a:solidFill>
            </a:endParaRPr>
          </a:p>
        </p:txBody>
      </p:sp>
      <p:sp>
        <p:nvSpPr>
          <p:cNvPr id="161" name="Google Shape;161;p13"/>
          <p:cNvSpPr/>
          <p:nvPr/>
        </p:nvSpPr>
        <p:spPr>
          <a:xfrm>
            <a:off x="-33" y="452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Evaluation to Consistency of Design and Implementation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162" name="Google Shape;162;p13"/>
          <p:cNvSpPr/>
          <p:nvPr/>
        </p:nvSpPr>
        <p:spPr>
          <a:xfrm>
            <a:off x="-33" y="530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Project retrospective</a:t>
            </a:r>
            <a:r>
              <a:rPr lang="zh-TW" altLang="en-US" sz="1533">
                <a:solidFill>
                  <a:srgbClr val="1D2129"/>
                </a:solidFill>
                <a:highlight>
                  <a:srgbClr val="FFFFFF"/>
                </a:highlight>
              </a:rPr>
              <a:t> </a:t>
            </a:r>
            <a:endParaRPr sz="2400">
              <a:solidFill>
                <a:srgbClr val="953734"/>
              </a:solidFill>
            </a:endParaRPr>
          </a:p>
        </p:txBody>
      </p:sp>
      <p:sp>
        <p:nvSpPr>
          <p:cNvPr id="163" name="Google Shape;163;p13"/>
          <p:cNvSpPr/>
          <p:nvPr/>
        </p:nvSpPr>
        <p:spPr>
          <a:xfrm>
            <a:off x="-33" y="610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Implementation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13" name="摺角紙張 12"/>
          <p:cNvSpPr/>
          <p:nvPr/>
        </p:nvSpPr>
        <p:spPr>
          <a:xfrm rot="20488548">
            <a:off x="2013989" y="983013"/>
            <a:ext cx="1508534" cy="504508"/>
          </a:xfrm>
          <a:prstGeom prst="foldedCorner">
            <a:avLst>
              <a:gd name="adj" fmla="val 37608"/>
            </a:avLst>
          </a:prstGeom>
          <a:solidFill>
            <a:srgbClr val="92D050">
              <a:alpha val="5000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chemeClr val="tx1"/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WBS</a:t>
            </a:r>
            <a:endParaRPr lang="en-US" altLang="zh-TW" sz="2000" b="1" dirty="0">
              <a:solidFill>
                <a:schemeClr val="tx1"/>
              </a:solidFill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摺角紙張 13"/>
          <p:cNvSpPr/>
          <p:nvPr/>
        </p:nvSpPr>
        <p:spPr>
          <a:xfrm rot="20431493">
            <a:off x="2076197" y="1390011"/>
            <a:ext cx="1033956" cy="504508"/>
          </a:xfrm>
          <a:prstGeom prst="foldedCorner">
            <a:avLst>
              <a:gd name="adj" fmla="val 37608"/>
            </a:avLst>
          </a:prstGeom>
          <a:solidFill>
            <a:srgbClr val="EA9999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Revised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856211"/>
            <a:ext cx="5855249" cy="600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7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025452" y="5181349"/>
            <a:ext cx="2016224" cy="170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10567731" y="136299"/>
            <a:ext cx="1760571" cy="148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3"/>
          <p:cNvSpPr/>
          <p:nvPr/>
        </p:nvSpPr>
        <p:spPr>
          <a:xfrm>
            <a:off x="0" y="0"/>
            <a:ext cx="2063600" cy="14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686800" cy="1119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altLang="zh-TW" sz="3200" dirty="0"/>
              <a:t>Medical Record Management System</a:t>
            </a:r>
            <a:endParaRPr sz="3200" dirty="0"/>
          </a:p>
        </p:txBody>
      </p:sp>
      <p:sp>
        <p:nvSpPr>
          <p:cNvPr id="157" name="Google Shape;157;p13"/>
          <p:cNvSpPr/>
          <p:nvPr/>
        </p:nvSpPr>
        <p:spPr>
          <a:xfrm>
            <a:off x="-33" y="142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US" altLang="zh-TW" sz="1333">
                <a:solidFill>
                  <a:srgbClr val="7F7F7F"/>
                </a:solidFill>
              </a:rPr>
              <a:t>Personal evaluation to project contributions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158" name="Google Shape;158;p13"/>
          <p:cNvSpPr/>
          <p:nvPr/>
        </p:nvSpPr>
        <p:spPr>
          <a:xfrm>
            <a:off x="-33" y="220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Analysis and Design Models </a:t>
            </a:r>
            <a:endParaRPr sz="1333">
              <a:solidFill>
                <a:srgbClr val="953734"/>
              </a:solidFill>
            </a:endParaRPr>
          </a:p>
        </p:txBody>
      </p:sp>
      <p:sp>
        <p:nvSpPr>
          <p:cNvPr id="159" name="Google Shape;159;p13"/>
          <p:cNvSpPr/>
          <p:nvPr/>
        </p:nvSpPr>
        <p:spPr>
          <a:xfrm>
            <a:off x="-33" y="298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Overall Project Deliverables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160" name="Google Shape;160;p13"/>
          <p:cNvSpPr/>
          <p:nvPr/>
        </p:nvSpPr>
        <p:spPr>
          <a:xfrm>
            <a:off x="-33" y="3762384"/>
            <a:ext cx="2281200" cy="7800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TW" sz="1333">
                <a:solidFill>
                  <a:schemeClr val="accent2"/>
                </a:solidFill>
              </a:rPr>
              <a:t>Change History</a:t>
            </a:r>
            <a:endParaRPr sz="1333">
              <a:solidFill>
                <a:schemeClr val="accent2"/>
              </a:solidFill>
            </a:endParaRPr>
          </a:p>
        </p:txBody>
      </p:sp>
      <p:sp>
        <p:nvSpPr>
          <p:cNvPr id="161" name="Google Shape;161;p13"/>
          <p:cNvSpPr/>
          <p:nvPr/>
        </p:nvSpPr>
        <p:spPr>
          <a:xfrm>
            <a:off x="-33" y="452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Evaluation to Consistency of Design and Implementation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162" name="Google Shape;162;p13"/>
          <p:cNvSpPr/>
          <p:nvPr/>
        </p:nvSpPr>
        <p:spPr>
          <a:xfrm>
            <a:off x="-33" y="530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Project retrospective</a:t>
            </a:r>
            <a:r>
              <a:rPr lang="zh-TW" altLang="en-US" sz="1533">
                <a:solidFill>
                  <a:srgbClr val="1D2129"/>
                </a:solidFill>
                <a:highlight>
                  <a:srgbClr val="FFFFFF"/>
                </a:highlight>
              </a:rPr>
              <a:t> </a:t>
            </a:r>
            <a:endParaRPr sz="2400">
              <a:solidFill>
                <a:srgbClr val="953734"/>
              </a:solidFill>
            </a:endParaRPr>
          </a:p>
        </p:txBody>
      </p:sp>
      <p:sp>
        <p:nvSpPr>
          <p:cNvPr id="163" name="Google Shape;163;p13"/>
          <p:cNvSpPr/>
          <p:nvPr/>
        </p:nvSpPr>
        <p:spPr>
          <a:xfrm>
            <a:off x="-33" y="610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Implementation</a:t>
            </a:r>
            <a:endParaRPr sz="1333">
              <a:solidFill>
                <a:srgbClr val="7F7F7F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2"/>
          <a:stretch/>
        </p:blipFill>
        <p:spPr>
          <a:xfrm>
            <a:off x="2319267" y="1543051"/>
            <a:ext cx="9572304" cy="446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5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10567731" y="136299"/>
            <a:ext cx="1760571" cy="148796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8"/>
          <p:cNvSpPr/>
          <p:nvPr/>
        </p:nvSpPr>
        <p:spPr>
          <a:xfrm>
            <a:off x="0" y="0"/>
            <a:ext cx="2063600" cy="14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8"/>
          <p:cNvSpPr txBox="1">
            <a:spLocks noGrp="1"/>
          </p:cNvSpPr>
          <p:nvPr>
            <p:ph type="title"/>
          </p:nvPr>
        </p:nvSpPr>
        <p:spPr>
          <a:xfrm>
            <a:off x="-1" y="0"/>
            <a:ext cx="7972425" cy="1119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altLang="zh-TW" sz="3200" dirty="0"/>
              <a:t>Medical Record Management System</a:t>
            </a:r>
            <a:endParaRPr sz="3200" dirty="0"/>
          </a:p>
        </p:txBody>
      </p:sp>
      <p:sp>
        <p:nvSpPr>
          <p:cNvPr id="247" name="Google Shape;247;p18"/>
          <p:cNvSpPr/>
          <p:nvPr/>
        </p:nvSpPr>
        <p:spPr>
          <a:xfrm>
            <a:off x="-33" y="142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Personal evaluation to project contributions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-33" y="220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Analysis and Design Models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49" name="Google Shape;249;p18"/>
          <p:cNvSpPr/>
          <p:nvPr/>
        </p:nvSpPr>
        <p:spPr>
          <a:xfrm>
            <a:off x="-33" y="298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Overall Project Deliverables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50" name="Google Shape;250;p18"/>
          <p:cNvSpPr/>
          <p:nvPr/>
        </p:nvSpPr>
        <p:spPr>
          <a:xfrm>
            <a:off x="-33" y="376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Change History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-33" y="4524184"/>
            <a:ext cx="2281200" cy="7800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115000"/>
              </a:lnSpc>
              <a:buSzPts val="1100"/>
            </a:pPr>
            <a:r>
              <a:rPr lang="en-US" altLang="zh-TW" sz="1333" dirty="0">
                <a:solidFill>
                  <a:schemeClr val="accent2"/>
                </a:solidFill>
              </a:rPr>
              <a:t>Evaluation to Consistency of Design and Implementation </a:t>
            </a:r>
            <a:endParaRPr sz="1333" dirty="0">
              <a:solidFill>
                <a:schemeClr val="accent2"/>
              </a:solidFill>
            </a:endParaRPr>
          </a:p>
        </p:txBody>
      </p:sp>
      <p:sp>
        <p:nvSpPr>
          <p:cNvPr id="252" name="Google Shape;252;p18"/>
          <p:cNvSpPr/>
          <p:nvPr/>
        </p:nvSpPr>
        <p:spPr>
          <a:xfrm>
            <a:off x="-33" y="530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 dirty="0">
                <a:solidFill>
                  <a:srgbClr val="7F7F7F"/>
                </a:solidFill>
              </a:rPr>
              <a:t>Project retrospective</a:t>
            </a:r>
            <a:r>
              <a:rPr lang="zh-TW" altLang="en-US" sz="1533" dirty="0">
                <a:solidFill>
                  <a:srgbClr val="1D2129"/>
                </a:solidFill>
                <a:highlight>
                  <a:srgbClr val="FFFFFF"/>
                </a:highlight>
              </a:rPr>
              <a:t> </a:t>
            </a:r>
            <a:endParaRPr sz="2400" dirty="0">
              <a:solidFill>
                <a:srgbClr val="953734"/>
              </a:solidFill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-33" y="610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Implementation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2703733" y="1422400"/>
            <a:ext cx="53680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8">
              <a:buSzPts val="2400"/>
            </a:pP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" name="Google Shape;15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025452" y="5181349"/>
            <a:ext cx="2016224" cy="170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68" y="1014384"/>
            <a:ext cx="6060210" cy="364334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407" y="3422864"/>
            <a:ext cx="6253867" cy="3387511"/>
          </a:xfrm>
          <a:prstGeom prst="rect">
            <a:avLst/>
          </a:prstGeom>
        </p:spPr>
      </p:pic>
      <p:sp>
        <p:nvSpPr>
          <p:cNvPr id="3" name="上彎箭號 2"/>
          <p:cNvSpPr/>
          <p:nvPr/>
        </p:nvSpPr>
        <p:spPr>
          <a:xfrm rot="5400000">
            <a:off x="4420945" y="4584729"/>
            <a:ext cx="971550" cy="962025"/>
          </a:xfrm>
          <a:prstGeom prst="bentUpArrow">
            <a:avLst>
              <a:gd name="adj1" fmla="val 17079"/>
              <a:gd name="adj2" fmla="val 24505"/>
              <a:gd name="adj3" fmla="val 38861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14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10567731" y="136299"/>
            <a:ext cx="1760571" cy="148796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8"/>
          <p:cNvSpPr/>
          <p:nvPr/>
        </p:nvSpPr>
        <p:spPr>
          <a:xfrm>
            <a:off x="0" y="0"/>
            <a:ext cx="2063600" cy="14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8"/>
          <p:cNvSpPr txBox="1">
            <a:spLocks noGrp="1"/>
          </p:cNvSpPr>
          <p:nvPr>
            <p:ph type="title"/>
          </p:nvPr>
        </p:nvSpPr>
        <p:spPr>
          <a:xfrm>
            <a:off x="-1" y="0"/>
            <a:ext cx="7972425" cy="1119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altLang="zh-TW" sz="3200" dirty="0"/>
              <a:t>Medical Record Management System</a:t>
            </a:r>
            <a:endParaRPr sz="3200" dirty="0"/>
          </a:p>
        </p:txBody>
      </p:sp>
      <p:sp>
        <p:nvSpPr>
          <p:cNvPr id="247" name="Google Shape;247;p18"/>
          <p:cNvSpPr/>
          <p:nvPr/>
        </p:nvSpPr>
        <p:spPr>
          <a:xfrm>
            <a:off x="-33" y="142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Personal evaluation to project contributions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-33" y="220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Analysis and Design Models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49" name="Google Shape;249;p18"/>
          <p:cNvSpPr/>
          <p:nvPr/>
        </p:nvSpPr>
        <p:spPr>
          <a:xfrm>
            <a:off x="-33" y="298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Overall Project Deliverables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50" name="Google Shape;250;p18"/>
          <p:cNvSpPr/>
          <p:nvPr/>
        </p:nvSpPr>
        <p:spPr>
          <a:xfrm>
            <a:off x="-33" y="376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Change History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-33" y="4524184"/>
            <a:ext cx="2281200" cy="7800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115000"/>
              </a:lnSpc>
              <a:buSzPts val="1100"/>
            </a:pPr>
            <a:r>
              <a:rPr lang="en-US" altLang="zh-TW" sz="1333" dirty="0">
                <a:solidFill>
                  <a:schemeClr val="accent2"/>
                </a:solidFill>
              </a:rPr>
              <a:t>Evaluation to Consistency of Design and Implementation </a:t>
            </a:r>
            <a:endParaRPr sz="1333" dirty="0">
              <a:solidFill>
                <a:schemeClr val="accent2"/>
              </a:solidFill>
            </a:endParaRPr>
          </a:p>
        </p:txBody>
      </p:sp>
      <p:sp>
        <p:nvSpPr>
          <p:cNvPr id="252" name="Google Shape;252;p18"/>
          <p:cNvSpPr/>
          <p:nvPr/>
        </p:nvSpPr>
        <p:spPr>
          <a:xfrm>
            <a:off x="-33" y="530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 dirty="0">
                <a:solidFill>
                  <a:srgbClr val="7F7F7F"/>
                </a:solidFill>
              </a:rPr>
              <a:t>Project retrospective</a:t>
            </a:r>
            <a:r>
              <a:rPr lang="zh-TW" altLang="en-US" sz="1533" dirty="0">
                <a:solidFill>
                  <a:srgbClr val="1D2129"/>
                </a:solidFill>
                <a:highlight>
                  <a:srgbClr val="FFFFFF"/>
                </a:highlight>
              </a:rPr>
              <a:t> </a:t>
            </a:r>
            <a:endParaRPr sz="2400" dirty="0">
              <a:solidFill>
                <a:srgbClr val="953734"/>
              </a:solidFill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-33" y="610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Implementation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2703733" y="1422400"/>
            <a:ext cx="53680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8">
              <a:buSzPts val="2400"/>
            </a:pP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" name="Google Shape;15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025452" y="5181349"/>
            <a:ext cx="2016224" cy="17040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上彎箭號 2"/>
          <p:cNvSpPr/>
          <p:nvPr/>
        </p:nvSpPr>
        <p:spPr>
          <a:xfrm rot="5400000">
            <a:off x="4420945" y="4584729"/>
            <a:ext cx="971550" cy="962025"/>
          </a:xfrm>
          <a:prstGeom prst="bentUpArrow">
            <a:avLst>
              <a:gd name="adj1" fmla="val 17079"/>
              <a:gd name="adj2" fmla="val 24505"/>
              <a:gd name="adj3" fmla="val 38861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699" y="1076021"/>
            <a:ext cx="6086301" cy="29858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157" y="3382547"/>
            <a:ext cx="6274686" cy="339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9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10567731" y="136299"/>
            <a:ext cx="1760571" cy="148796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8"/>
          <p:cNvSpPr/>
          <p:nvPr/>
        </p:nvSpPr>
        <p:spPr>
          <a:xfrm>
            <a:off x="0" y="0"/>
            <a:ext cx="2063600" cy="14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8"/>
          <p:cNvSpPr txBox="1">
            <a:spLocks noGrp="1"/>
          </p:cNvSpPr>
          <p:nvPr>
            <p:ph type="title"/>
          </p:nvPr>
        </p:nvSpPr>
        <p:spPr>
          <a:xfrm>
            <a:off x="-1" y="0"/>
            <a:ext cx="7972425" cy="1119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altLang="zh-TW" sz="3200" dirty="0"/>
              <a:t>Medical Record Management System</a:t>
            </a:r>
            <a:endParaRPr sz="3200" dirty="0"/>
          </a:p>
        </p:txBody>
      </p:sp>
      <p:sp>
        <p:nvSpPr>
          <p:cNvPr id="247" name="Google Shape;247;p18"/>
          <p:cNvSpPr/>
          <p:nvPr/>
        </p:nvSpPr>
        <p:spPr>
          <a:xfrm>
            <a:off x="-33" y="142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Personal evaluation to project contributions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-33" y="220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Analysis and Design Models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49" name="Google Shape;249;p18"/>
          <p:cNvSpPr/>
          <p:nvPr/>
        </p:nvSpPr>
        <p:spPr>
          <a:xfrm>
            <a:off x="-33" y="298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Overall Project Deliverables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50" name="Google Shape;250;p18"/>
          <p:cNvSpPr/>
          <p:nvPr/>
        </p:nvSpPr>
        <p:spPr>
          <a:xfrm>
            <a:off x="-33" y="376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Change History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-33" y="4524184"/>
            <a:ext cx="2281200" cy="7800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115000"/>
              </a:lnSpc>
              <a:buSzPts val="1100"/>
            </a:pPr>
            <a:r>
              <a:rPr lang="en-US" altLang="zh-TW" sz="1333" dirty="0">
                <a:solidFill>
                  <a:schemeClr val="accent2"/>
                </a:solidFill>
              </a:rPr>
              <a:t>Evaluation to Consistency of Design and Implementation </a:t>
            </a:r>
            <a:endParaRPr sz="1333" dirty="0">
              <a:solidFill>
                <a:schemeClr val="accent2"/>
              </a:solidFill>
            </a:endParaRPr>
          </a:p>
        </p:txBody>
      </p:sp>
      <p:sp>
        <p:nvSpPr>
          <p:cNvPr id="252" name="Google Shape;252;p18"/>
          <p:cNvSpPr/>
          <p:nvPr/>
        </p:nvSpPr>
        <p:spPr>
          <a:xfrm>
            <a:off x="-33" y="530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 dirty="0">
                <a:solidFill>
                  <a:srgbClr val="7F7F7F"/>
                </a:solidFill>
              </a:rPr>
              <a:t>Project retrospective</a:t>
            </a:r>
            <a:r>
              <a:rPr lang="zh-TW" altLang="en-US" sz="1533" dirty="0">
                <a:solidFill>
                  <a:srgbClr val="1D2129"/>
                </a:solidFill>
                <a:highlight>
                  <a:srgbClr val="FFFFFF"/>
                </a:highlight>
              </a:rPr>
              <a:t> </a:t>
            </a:r>
            <a:endParaRPr sz="2400" dirty="0">
              <a:solidFill>
                <a:srgbClr val="953734"/>
              </a:solidFill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-33" y="610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Implementation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2703733" y="1422400"/>
            <a:ext cx="53680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8">
              <a:buSzPts val="2400"/>
            </a:pP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" name="Google Shape;15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025452" y="5181349"/>
            <a:ext cx="2016224" cy="17040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上彎箭號 2"/>
          <p:cNvSpPr/>
          <p:nvPr/>
        </p:nvSpPr>
        <p:spPr>
          <a:xfrm rot="5400000">
            <a:off x="4420945" y="4584729"/>
            <a:ext cx="971550" cy="962025"/>
          </a:xfrm>
          <a:prstGeom prst="bentUpArrow">
            <a:avLst>
              <a:gd name="adj1" fmla="val 17079"/>
              <a:gd name="adj2" fmla="val 24505"/>
              <a:gd name="adj3" fmla="val 38861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7" y="1074931"/>
            <a:ext cx="6124106" cy="30044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/>
          <a:srcRect t="1" b="1155"/>
          <a:stretch/>
        </p:blipFill>
        <p:spPr>
          <a:xfrm>
            <a:off x="5820783" y="3648075"/>
            <a:ext cx="6303059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7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10567731" y="136299"/>
            <a:ext cx="1760571" cy="148796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8"/>
          <p:cNvSpPr/>
          <p:nvPr/>
        </p:nvSpPr>
        <p:spPr>
          <a:xfrm>
            <a:off x="0" y="0"/>
            <a:ext cx="2063600" cy="14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8"/>
          <p:cNvSpPr txBox="1">
            <a:spLocks noGrp="1"/>
          </p:cNvSpPr>
          <p:nvPr>
            <p:ph type="title"/>
          </p:nvPr>
        </p:nvSpPr>
        <p:spPr>
          <a:xfrm>
            <a:off x="-1" y="0"/>
            <a:ext cx="7972425" cy="1119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altLang="zh-TW" sz="3200" dirty="0"/>
              <a:t>Medical Record Management System</a:t>
            </a:r>
            <a:endParaRPr sz="3200" dirty="0"/>
          </a:p>
        </p:txBody>
      </p:sp>
      <p:sp>
        <p:nvSpPr>
          <p:cNvPr id="247" name="Google Shape;247;p18"/>
          <p:cNvSpPr/>
          <p:nvPr/>
        </p:nvSpPr>
        <p:spPr>
          <a:xfrm>
            <a:off x="-33" y="142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Personal evaluation to project contributions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-33" y="220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Analysis and Design Models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49" name="Google Shape;249;p18"/>
          <p:cNvSpPr/>
          <p:nvPr/>
        </p:nvSpPr>
        <p:spPr>
          <a:xfrm>
            <a:off x="-33" y="298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Overall Project Deliverables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50" name="Google Shape;250;p18"/>
          <p:cNvSpPr/>
          <p:nvPr/>
        </p:nvSpPr>
        <p:spPr>
          <a:xfrm>
            <a:off x="-33" y="376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Change History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-33" y="4524184"/>
            <a:ext cx="2281200" cy="7800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115000"/>
              </a:lnSpc>
              <a:buSzPts val="1100"/>
            </a:pPr>
            <a:r>
              <a:rPr lang="en-US" altLang="zh-TW" sz="1333" dirty="0">
                <a:solidFill>
                  <a:schemeClr val="accent2"/>
                </a:solidFill>
              </a:rPr>
              <a:t>Evaluation to Consistency of Design and Implementation </a:t>
            </a:r>
            <a:endParaRPr sz="1333" dirty="0">
              <a:solidFill>
                <a:schemeClr val="accent2"/>
              </a:solidFill>
            </a:endParaRPr>
          </a:p>
        </p:txBody>
      </p:sp>
      <p:sp>
        <p:nvSpPr>
          <p:cNvPr id="252" name="Google Shape;252;p18"/>
          <p:cNvSpPr/>
          <p:nvPr/>
        </p:nvSpPr>
        <p:spPr>
          <a:xfrm>
            <a:off x="-33" y="530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 dirty="0">
                <a:solidFill>
                  <a:srgbClr val="7F7F7F"/>
                </a:solidFill>
              </a:rPr>
              <a:t>Project retrospective</a:t>
            </a:r>
            <a:r>
              <a:rPr lang="zh-TW" altLang="en-US" sz="1533" dirty="0">
                <a:solidFill>
                  <a:srgbClr val="1D2129"/>
                </a:solidFill>
                <a:highlight>
                  <a:srgbClr val="FFFFFF"/>
                </a:highlight>
              </a:rPr>
              <a:t> </a:t>
            </a:r>
            <a:endParaRPr sz="2400" dirty="0">
              <a:solidFill>
                <a:srgbClr val="953734"/>
              </a:solidFill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-33" y="610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Implementation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2703733" y="1422400"/>
            <a:ext cx="53680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8">
              <a:buSzPts val="2400"/>
            </a:pP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" name="Google Shape;15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025452" y="5181349"/>
            <a:ext cx="2016224" cy="17040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上彎箭號 2"/>
          <p:cNvSpPr/>
          <p:nvPr/>
        </p:nvSpPr>
        <p:spPr>
          <a:xfrm rot="5400000">
            <a:off x="4420945" y="4584729"/>
            <a:ext cx="971550" cy="962025"/>
          </a:xfrm>
          <a:prstGeom prst="bentUpArrow">
            <a:avLst>
              <a:gd name="adj1" fmla="val 17079"/>
              <a:gd name="adj2" fmla="val 24505"/>
              <a:gd name="adj3" fmla="val 38861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67" y="1098550"/>
            <a:ext cx="6114874" cy="299987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784" y="3348852"/>
            <a:ext cx="6307884" cy="344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0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5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025452" y="5181349"/>
            <a:ext cx="2016224" cy="170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10567731" y="136299"/>
            <a:ext cx="1760571" cy="148796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1"/>
          <p:cNvSpPr/>
          <p:nvPr/>
        </p:nvSpPr>
        <p:spPr>
          <a:xfrm>
            <a:off x="0" y="0"/>
            <a:ext cx="2063600" cy="14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77150" cy="1119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altLang="zh-TW" sz="3200" dirty="0"/>
              <a:t>Medical Record Management System</a:t>
            </a:r>
            <a:endParaRPr sz="3200" dirty="0"/>
          </a:p>
        </p:txBody>
      </p:sp>
      <p:sp>
        <p:nvSpPr>
          <p:cNvPr id="295" name="Google Shape;295;p21"/>
          <p:cNvSpPr/>
          <p:nvPr/>
        </p:nvSpPr>
        <p:spPr>
          <a:xfrm>
            <a:off x="-33" y="142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US" altLang="zh-TW" sz="1333">
                <a:solidFill>
                  <a:srgbClr val="7F7F7F"/>
                </a:solidFill>
              </a:rPr>
              <a:t>Personal evaluation to project contributions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96" name="Google Shape;296;p21"/>
          <p:cNvSpPr/>
          <p:nvPr/>
        </p:nvSpPr>
        <p:spPr>
          <a:xfrm>
            <a:off x="-33" y="220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Analysis and Design Models </a:t>
            </a:r>
            <a:endParaRPr sz="1333">
              <a:solidFill>
                <a:srgbClr val="953734"/>
              </a:solidFill>
            </a:endParaRPr>
          </a:p>
        </p:txBody>
      </p:sp>
      <p:sp>
        <p:nvSpPr>
          <p:cNvPr id="297" name="Google Shape;297;p21"/>
          <p:cNvSpPr/>
          <p:nvPr/>
        </p:nvSpPr>
        <p:spPr>
          <a:xfrm>
            <a:off x="-33" y="298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Overall Project Deliverables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98" name="Google Shape;298;p21"/>
          <p:cNvSpPr/>
          <p:nvPr/>
        </p:nvSpPr>
        <p:spPr>
          <a:xfrm>
            <a:off x="-33" y="376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Change History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299" name="Google Shape;299;p21"/>
          <p:cNvSpPr/>
          <p:nvPr/>
        </p:nvSpPr>
        <p:spPr>
          <a:xfrm>
            <a:off x="-33" y="452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Evaluation to Consistency of Design and Implementation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301" name="Google Shape;301;p21"/>
          <p:cNvSpPr/>
          <p:nvPr/>
        </p:nvSpPr>
        <p:spPr>
          <a:xfrm>
            <a:off x="-33" y="610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Implementation</a:t>
            </a:r>
            <a:endParaRPr sz="1333">
              <a:solidFill>
                <a:srgbClr val="7F7F7F"/>
              </a:solidFill>
            </a:endParaRPr>
          </a:p>
        </p:txBody>
      </p:sp>
      <p:graphicFrame>
        <p:nvGraphicFramePr>
          <p:cNvPr id="302" name="Google Shape;302;p21"/>
          <p:cNvGraphicFramePr/>
          <p:nvPr>
            <p:extLst>
              <p:ext uri="{D42A27DB-BD31-4B8C-83A1-F6EECF244321}">
                <p14:modId xmlns:p14="http://schemas.microsoft.com/office/powerpoint/2010/main" val="3074746566"/>
              </p:ext>
            </p:extLst>
          </p:nvPr>
        </p:nvGraphicFramePr>
        <p:xfrm>
          <a:off x="2996100" y="1908051"/>
          <a:ext cx="8144600" cy="342288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7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7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 dirty="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Better</a:t>
                      </a:r>
                      <a:endParaRPr sz="2400" b="1" dirty="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 dirty="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Could be better</a:t>
                      </a:r>
                      <a:endParaRPr sz="2400" b="1" dirty="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933">
                <a:tc>
                  <a:txBody>
                    <a:bodyPr/>
                    <a:lstStyle/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+mj-lt"/>
                        <a:buNone/>
                      </a:pP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</a:t>
                      </a:r>
                      <a:r>
                        <a:rPr lang="zh-TW" altLang="en-US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組員</a:t>
                      </a: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參與</a:t>
                      </a:r>
                      <a:r>
                        <a:rPr lang="zh-TW" sz="24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討論</a:t>
                      </a:r>
                      <a:br>
                        <a:rPr lang="zh-TW" sz="24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</a:b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+mj-lt"/>
                        <a:buNone/>
                      </a:pP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</a:t>
                      </a: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團隊</a:t>
                      </a:r>
                      <a:r>
                        <a:rPr lang="zh-TW" sz="24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分工</a:t>
                      </a: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+mj-lt"/>
                        <a:buNone/>
                      </a:pP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3.</a:t>
                      </a: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版本</a:t>
                      </a:r>
                      <a:r>
                        <a:rPr lang="zh-TW" sz="24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控制</a:t>
                      </a: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icrosoft JhengHei"/>
                        <a:buNone/>
                      </a:pP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</a:t>
                      </a: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任務</a:t>
                      </a:r>
                      <a:r>
                        <a:rPr lang="zh-TW" sz="24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時間分配不當</a:t>
                      </a:r>
                      <a:br>
                        <a:rPr lang="zh-TW" sz="24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</a:b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icrosoft JhengHei"/>
                        <a:buNone/>
                      </a:pP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2.</a:t>
                      </a: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設計</a:t>
                      </a:r>
                      <a:r>
                        <a:rPr lang="zh-TW" sz="24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與實</a:t>
                      </a: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作</a:t>
                      </a:r>
                      <a:r>
                        <a:rPr lang="zh-TW" altLang="en-US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略微</a:t>
                      </a: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不同</a:t>
                      </a:r>
                      <a:r>
                        <a:rPr lang="zh-TW" sz="24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/>
                      </a:r>
                      <a:br>
                        <a:rPr lang="zh-TW" sz="24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</a:b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icrosoft JhengHei"/>
                        <a:buNone/>
                      </a:pP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3.</a:t>
                      </a: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測試</a:t>
                      </a:r>
                      <a:r>
                        <a:rPr lang="zh-TW" altLang="en-US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案例不足</a:t>
                      </a:r>
                      <a:endParaRPr lang="en-US" altLang="zh-TW" sz="2400" dirty="0" smtClean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icrosoft JhengHei"/>
                        <a:buNone/>
                      </a:pPr>
                      <a:endParaRPr lang="en-US" sz="2400" dirty="0" smtClean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icrosoft JhengHei"/>
                        <a:buNone/>
                      </a:pPr>
                      <a:r>
                        <a:rPr lang="en-US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4.</a:t>
                      </a:r>
                      <a:r>
                        <a:rPr lang="zh-TW" altLang="en-US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需去除</a:t>
                      </a:r>
                      <a:r>
                        <a:rPr lang="en-US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Code</a:t>
                      </a:r>
                      <a:r>
                        <a:rPr lang="en-US" sz="2400" baseline="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Smell</a:t>
                      </a: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0" name="Google Shape;300;p21"/>
          <p:cNvSpPr/>
          <p:nvPr/>
        </p:nvSpPr>
        <p:spPr>
          <a:xfrm>
            <a:off x="-33" y="5304184"/>
            <a:ext cx="2281200" cy="7800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TW" sz="1333" dirty="0">
                <a:solidFill>
                  <a:schemeClr val="accent2"/>
                </a:solidFill>
              </a:rPr>
              <a:t>Project retrospective </a:t>
            </a:r>
            <a:endParaRPr sz="1333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04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5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025452" y="5181349"/>
            <a:ext cx="2016224" cy="170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10567731" y="136299"/>
            <a:ext cx="1760571" cy="148796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2"/>
          <p:cNvSpPr/>
          <p:nvPr/>
        </p:nvSpPr>
        <p:spPr>
          <a:xfrm>
            <a:off x="0" y="0"/>
            <a:ext cx="2063600" cy="14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-1" y="0"/>
            <a:ext cx="7697585" cy="1119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altLang="zh-TW" sz="3200" dirty="0"/>
              <a:t>Medical Record Management System</a:t>
            </a:r>
            <a:endParaRPr sz="3200" dirty="0"/>
          </a:p>
        </p:txBody>
      </p:sp>
      <p:sp>
        <p:nvSpPr>
          <p:cNvPr id="311" name="Google Shape;311;p22"/>
          <p:cNvSpPr txBox="1">
            <a:spLocks noGrp="1"/>
          </p:cNvSpPr>
          <p:nvPr>
            <p:ph type="title"/>
          </p:nvPr>
        </p:nvSpPr>
        <p:spPr>
          <a:xfrm>
            <a:off x="2744764" y="1758165"/>
            <a:ext cx="8451600" cy="39824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/>
            <a:r>
              <a:rPr lang="en-US" altLang="zh-TW" sz="6400" dirty="0"/>
              <a:t>Demo</a:t>
            </a:r>
            <a:endParaRPr sz="6400" dirty="0"/>
          </a:p>
        </p:txBody>
      </p:sp>
      <p:sp>
        <p:nvSpPr>
          <p:cNvPr id="312" name="Google Shape;312;p22"/>
          <p:cNvSpPr/>
          <p:nvPr/>
        </p:nvSpPr>
        <p:spPr>
          <a:xfrm>
            <a:off x="-33" y="142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US" altLang="zh-TW" sz="1333">
                <a:solidFill>
                  <a:srgbClr val="7F7F7F"/>
                </a:solidFill>
              </a:rPr>
              <a:t>Personal evaluation to project contributions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313" name="Google Shape;313;p22"/>
          <p:cNvSpPr/>
          <p:nvPr/>
        </p:nvSpPr>
        <p:spPr>
          <a:xfrm>
            <a:off x="-33" y="220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Analysis and Design Models </a:t>
            </a:r>
            <a:endParaRPr sz="1333">
              <a:solidFill>
                <a:srgbClr val="953734"/>
              </a:solidFill>
            </a:endParaRPr>
          </a:p>
        </p:txBody>
      </p:sp>
      <p:sp>
        <p:nvSpPr>
          <p:cNvPr id="314" name="Google Shape;314;p22"/>
          <p:cNvSpPr/>
          <p:nvPr/>
        </p:nvSpPr>
        <p:spPr>
          <a:xfrm>
            <a:off x="-33" y="298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Overall Project Deliverables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315" name="Google Shape;315;p22"/>
          <p:cNvSpPr/>
          <p:nvPr/>
        </p:nvSpPr>
        <p:spPr>
          <a:xfrm>
            <a:off x="-33" y="376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Change History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316" name="Google Shape;316;p22"/>
          <p:cNvSpPr/>
          <p:nvPr/>
        </p:nvSpPr>
        <p:spPr>
          <a:xfrm>
            <a:off x="-33" y="452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Evaluation to Consistency of Design and Implementation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317" name="Google Shape;317;p22"/>
          <p:cNvSpPr/>
          <p:nvPr/>
        </p:nvSpPr>
        <p:spPr>
          <a:xfrm>
            <a:off x="-33" y="530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Project retrospective</a:t>
            </a:r>
            <a:r>
              <a:rPr lang="zh-TW" altLang="en-US" sz="1533">
                <a:solidFill>
                  <a:srgbClr val="1D2129"/>
                </a:solidFill>
                <a:highlight>
                  <a:srgbClr val="FFFFFF"/>
                </a:highlight>
              </a:rPr>
              <a:t> </a:t>
            </a:r>
            <a:endParaRPr sz="2400">
              <a:solidFill>
                <a:srgbClr val="953734"/>
              </a:solidFill>
            </a:endParaRPr>
          </a:p>
        </p:txBody>
      </p:sp>
      <p:sp>
        <p:nvSpPr>
          <p:cNvPr id="318" name="Google Shape;318;p22"/>
          <p:cNvSpPr/>
          <p:nvPr/>
        </p:nvSpPr>
        <p:spPr>
          <a:xfrm>
            <a:off x="-33" y="6102384"/>
            <a:ext cx="2281200" cy="7800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TW" sz="1333">
                <a:solidFill>
                  <a:schemeClr val="accent2"/>
                </a:solidFill>
              </a:rPr>
              <a:t>Implementation</a:t>
            </a:r>
            <a:endParaRPr sz="1333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5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261233" y="574767"/>
            <a:ext cx="12192000" cy="1179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altLang="zh-TW" sz="6400"/>
              <a:t>Outline</a:t>
            </a:r>
            <a:endParaRPr sz="6400"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906087" y="2078491"/>
            <a:ext cx="11870400" cy="3994400"/>
          </a:xfrm>
          <a:prstGeom prst="rect">
            <a:avLst/>
          </a:prstGeom>
          <a:noFill/>
        </p:spPr>
        <p:txBody>
          <a:bodyPr spcFirstLastPara="1" vert="horz" wrap="square" lIns="528000" tIns="60933" rIns="121900" bIns="60933" rtlCol="0" anchor="t" anchorCtr="0">
            <a:noAutofit/>
          </a:bodyPr>
          <a:lstStyle/>
          <a:p>
            <a:pPr marL="457200" lvl="0" indent="-3556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-US" altLang="zh-TW" sz="2800" b="1" dirty="0">
                <a:solidFill>
                  <a:srgbClr val="000000"/>
                </a:solidFill>
              </a:rPr>
              <a:t>Personal evaluation to project contributions</a:t>
            </a:r>
          </a:p>
          <a:p>
            <a:pPr marL="457200" lvl="0" indent="-3556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-US" altLang="zh-TW" sz="2800" b="1" dirty="0">
                <a:solidFill>
                  <a:srgbClr val="000000"/>
                </a:solidFill>
              </a:rPr>
              <a:t>Analysis and Design Models </a:t>
            </a:r>
          </a:p>
          <a:p>
            <a:pPr marL="457200" lvl="0" indent="-3556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-US" altLang="zh-TW" sz="2800" b="1" dirty="0">
                <a:solidFill>
                  <a:srgbClr val="000000"/>
                </a:solidFill>
              </a:rPr>
              <a:t>Overall Project Deliverables </a:t>
            </a:r>
          </a:p>
          <a:p>
            <a:pPr marL="457200" lvl="0" indent="-3556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-US" altLang="zh-TW" sz="2800" b="1" dirty="0">
                <a:solidFill>
                  <a:srgbClr val="000000"/>
                </a:solidFill>
              </a:rPr>
              <a:t>Change History </a:t>
            </a:r>
          </a:p>
          <a:p>
            <a:pPr marL="457200" lvl="0" indent="-3556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-US" altLang="zh-TW" sz="2800" b="1" dirty="0">
                <a:solidFill>
                  <a:srgbClr val="000000"/>
                </a:solidFill>
              </a:rPr>
              <a:t>Evaluation to Consistency of Design and Implementatio</a:t>
            </a:r>
            <a:r>
              <a:rPr lang="en-US" altLang="zh-TW" sz="2800" b="1" dirty="0">
                <a:solidFill>
                  <a:srgbClr val="1D2129"/>
                </a:solidFill>
                <a:highlight>
                  <a:srgbClr val="FFFFFF"/>
                </a:highlight>
              </a:rPr>
              <a:t>n</a:t>
            </a:r>
            <a:endParaRPr lang="en-US" altLang="zh-TW" sz="2800" b="1" dirty="0">
              <a:solidFill>
                <a:srgbClr val="000000"/>
              </a:solidFill>
            </a:endParaRPr>
          </a:p>
          <a:p>
            <a:pPr marL="457200" lvl="0" indent="-3556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-US" altLang="zh-TW" sz="2800" b="1" dirty="0">
                <a:solidFill>
                  <a:srgbClr val="000000"/>
                </a:solidFill>
              </a:rPr>
              <a:t>Project retrospective </a:t>
            </a:r>
          </a:p>
          <a:p>
            <a:pPr marL="457200" lvl="0" indent="-35560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en-US" altLang="zh-TW" sz="2800" b="1" dirty="0">
                <a:solidFill>
                  <a:srgbClr val="000000"/>
                </a:solidFill>
              </a:rPr>
              <a:t>Implementation</a:t>
            </a:r>
          </a:p>
          <a:p>
            <a:pPr indent="-474121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000"/>
              <a:buAutoNum type="arabicPeriod"/>
            </a:pPr>
            <a:endParaRPr sz="26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5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0" y="0"/>
            <a:ext cx="2063600" cy="14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0567731" y="5233733"/>
            <a:ext cx="1760571" cy="148796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-1" y="-18200"/>
            <a:ext cx="7764087" cy="1119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altLang="zh-TW" sz="3200" dirty="0"/>
              <a:t>Medical Record Management System</a:t>
            </a:r>
            <a:endParaRPr sz="3200" dirty="0"/>
          </a:p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10567731" y="136299"/>
            <a:ext cx="1760571" cy="148796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>
            <a:off x="-33" y="1422400"/>
            <a:ext cx="2281200" cy="7800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altLang="zh-TW" sz="1333" dirty="0">
                <a:solidFill>
                  <a:schemeClr val="accent2"/>
                </a:solidFill>
              </a:rPr>
              <a:t>Personal evaluation to project contributions</a:t>
            </a:r>
            <a:endParaRPr sz="1333" dirty="0">
              <a:solidFill>
                <a:schemeClr val="accent2"/>
              </a:solidFill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-33" y="220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 dirty="0">
                <a:solidFill>
                  <a:srgbClr val="7F7F7F"/>
                </a:solidFill>
              </a:rPr>
              <a:t>Analysis and Design Models </a:t>
            </a:r>
            <a:endParaRPr sz="1333" dirty="0">
              <a:solidFill>
                <a:srgbClr val="953734"/>
              </a:solidFill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-33" y="298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 dirty="0">
                <a:solidFill>
                  <a:srgbClr val="7F7F7F"/>
                </a:solidFill>
              </a:rPr>
              <a:t>Overall Project Deliverables </a:t>
            </a:r>
            <a:endParaRPr sz="1333" dirty="0">
              <a:solidFill>
                <a:srgbClr val="7F7F7F"/>
              </a:solidFill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-33" y="376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Change History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-33" y="452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Evaluation to Consistency of Design and Implementation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-33" y="530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Project retrospective</a:t>
            </a:r>
            <a:r>
              <a:rPr lang="zh-TW" altLang="en-US" sz="1533">
                <a:solidFill>
                  <a:srgbClr val="1D2129"/>
                </a:solidFill>
                <a:highlight>
                  <a:srgbClr val="FFFFFF"/>
                </a:highlight>
              </a:rPr>
              <a:t> </a:t>
            </a:r>
            <a:endParaRPr sz="2400">
              <a:solidFill>
                <a:srgbClr val="953734"/>
              </a:solidFill>
            </a:endParaRPr>
          </a:p>
        </p:txBody>
      </p:sp>
      <p:sp>
        <p:nvSpPr>
          <p:cNvPr id="49" name="Google Shape;49;p7"/>
          <p:cNvSpPr/>
          <p:nvPr/>
        </p:nvSpPr>
        <p:spPr>
          <a:xfrm>
            <a:off x="-33" y="610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Implementation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3431633" y="3377200"/>
            <a:ext cx="2360800" cy="780000"/>
          </a:xfrm>
          <a:prstGeom prst="rect">
            <a:avLst/>
          </a:prstGeom>
          <a:solidFill>
            <a:srgbClr val="8CB3E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r>
              <a:rPr lang="zh-TW" altLang="en-US" sz="16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軟體架構、專案討論、資料庫、軟體撰寫、軟體規劃、</a:t>
            </a:r>
            <a:r>
              <a:rPr lang="en-US" altLang="zh-TW" sz="16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 - end</a:t>
            </a:r>
            <a:endParaRPr sz="1333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2453600" y="3377200"/>
            <a:ext cx="978000" cy="7800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zh-TW" altLang="en-US" sz="1600" b="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白庭愷</a:t>
            </a:r>
            <a:endParaRPr sz="16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Google Shape;53;p7"/>
          <p:cNvSpPr/>
          <p:nvPr/>
        </p:nvSpPr>
        <p:spPr>
          <a:xfrm>
            <a:off x="3431600" y="1422400"/>
            <a:ext cx="2360800" cy="780000"/>
          </a:xfrm>
          <a:prstGeom prst="rect">
            <a:avLst/>
          </a:prstGeom>
          <a:solidFill>
            <a:srgbClr val="FABF8E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r>
              <a:rPr lang="zh-TW" altLang="en-US" sz="16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軟體架構、專案討論、專案進度監督、軟體撰寫</a:t>
            </a:r>
            <a:r>
              <a:rPr lang="zh-TW" altLang="en-US" sz="16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Front</a:t>
            </a:r>
            <a:r>
              <a:rPr lang="en-US" altLang="zh-TW" sz="16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end</a:t>
            </a:r>
            <a:endParaRPr sz="16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Google Shape;54;p7"/>
          <p:cNvSpPr/>
          <p:nvPr/>
        </p:nvSpPr>
        <p:spPr>
          <a:xfrm>
            <a:off x="2453600" y="1422400"/>
            <a:ext cx="978000" cy="7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zh-TW" altLang="en-US" sz="1600" b="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鍾</a:t>
            </a:r>
            <a:r>
              <a:rPr lang="zh-TW" altLang="en-US" sz="16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宜舫</a:t>
            </a:r>
            <a:endParaRPr sz="16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3431633" y="2399800"/>
            <a:ext cx="2360800" cy="780000"/>
          </a:xfrm>
          <a:prstGeom prst="rect">
            <a:avLst/>
          </a:prstGeom>
          <a:solidFill>
            <a:srgbClr val="D9959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r>
              <a:rPr lang="zh-TW" altLang="en-US" sz="16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軟體架構、專案討論、軟體撰寫、錯誤修正、軟體介面</a:t>
            </a:r>
            <a:r>
              <a:rPr lang="zh-TW" altLang="en-US" sz="1600" b="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Back</a:t>
            </a:r>
            <a:r>
              <a:rPr lang="en-US" altLang="zh-TW" sz="1600" b="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end</a:t>
            </a:r>
            <a:endParaRPr sz="1333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2453600" y="2399800"/>
            <a:ext cx="978000" cy="780000"/>
          </a:xfrm>
          <a:prstGeom prst="rect">
            <a:avLst/>
          </a:prstGeom>
          <a:solidFill>
            <a:srgbClr val="953734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zh-TW" altLang="en-US" sz="1600" b="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游上</a:t>
            </a:r>
            <a:r>
              <a:rPr lang="zh-TW" altLang="en-US" sz="16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逸</a:t>
            </a:r>
            <a:endParaRPr sz="16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3431633" y="4354600"/>
            <a:ext cx="2360800" cy="7800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r>
              <a:rPr lang="zh-TW" altLang="en-US" sz="16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軟體架構、軟體討論、軟體撰寫、軟體開發文件、</a:t>
            </a:r>
            <a:r>
              <a:rPr lang="en-US" altLang="zh-TW" sz="16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Front - </a:t>
            </a:r>
            <a:r>
              <a:rPr lang="en-US" altLang="zh-TW" sz="1600" b="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end</a:t>
            </a:r>
            <a:endParaRPr sz="1333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2453600" y="4354600"/>
            <a:ext cx="978000" cy="7800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zh-TW" altLang="en-US" sz="1600" b="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鮑勇志</a:t>
            </a:r>
            <a:endParaRPr sz="16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3431633" y="5332000"/>
            <a:ext cx="2360800" cy="7800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r>
              <a:rPr lang="zh-TW" altLang="en-US" sz="16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軟體架構、軟體討論、軟體撰寫、軟體開發文件</a:t>
            </a:r>
            <a:r>
              <a:rPr lang="zh-TW" altLang="en-US" sz="1600" b="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</a:t>
            </a:r>
            <a:r>
              <a:rPr lang="en-US" altLang="zh-TW" sz="1600" b="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end</a:t>
            </a:r>
            <a:endParaRPr sz="1333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2453600" y="5332000"/>
            <a:ext cx="978000" cy="7800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zh-TW" altLang="en-US" sz="1600" b="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陳昭銘</a:t>
            </a:r>
            <a:endParaRPr sz="16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Google Shape;59;p7"/>
          <p:cNvSpPr/>
          <p:nvPr/>
        </p:nvSpPr>
        <p:spPr>
          <a:xfrm>
            <a:off x="7204561" y="5332000"/>
            <a:ext cx="2360800" cy="78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r>
              <a:rPr lang="zh-TW" altLang="en-US" sz="16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軟體架構、軟體討論、軟體撰寫、軟體開發</a:t>
            </a:r>
            <a:r>
              <a:rPr lang="zh-TW" altLang="en-US" sz="1600" b="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文件、</a:t>
            </a:r>
            <a:r>
              <a:rPr lang="en-US" altLang="zh-TW" sz="1600" b="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 - end</a:t>
            </a:r>
            <a:endParaRPr sz="1333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Google Shape;60;p7"/>
          <p:cNvSpPr/>
          <p:nvPr/>
        </p:nvSpPr>
        <p:spPr>
          <a:xfrm>
            <a:off x="6226528" y="5332000"/>
            <a:ext cx="978000" cy="7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zh-TW" altLang="en-US" sz="1600" b="1" dirty="0" smtClean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楊智成</a:t>
            </a:r>
            <a:endParaRPr sz="16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1004476548"/>
              </p:ext>
            </p:extLst>
          </p:nvPr>
        </p:nvGraphicFramePr>
        <p:xfrm>
          <a:off x="6043353" y="711200"/>
          <a:ext cx="4660647" cy="4386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1238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0567731" y="5233733"/>
            <a:ext cx="1760571" cy="148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025452" y="5181349"/>
            <a:ext cx="2016224" cy="170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00" y="2677854"/>
            <a:ext cx="10058400" cy="2949059"/>
          </a:xfrm>
          <a:prstGeom prst="rect">
            <a:avLst/>
          </a:prstGeom>
        </p:spPr>
      </p:pic>
      <p:pic>
        <p:nvPicPr>
          <p:cNvPr id="67" name="Google Shape;6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10567731" y="136299"/>
            <a:ext cx="1760571" cy="148796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/>
          <p:nvPr/>
        </p:nvSpPr>
        <p:spPr>
          <a:xfrm>
            <a:off x="0" y="0"/>
            <a:ext cx="2063600" cy="14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-1" y="0"/>
            <a:ext cx="8379229" cy="1119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altLang="zh-TW" sz="3200" dirty="0" smtClean="0"/>
              <a:t>Medical Record Management System</a:t>
            </a:r>
            <a:endParaRPr sz="3200" dirty="0"/>
          </a:p>
        </p:txBody>
      </p:sp>
      <p:sp>
        <p:nvSpPr>
          <p:cNvPr id="70" name="Google Shape;70;p8"/>
          <p:cNvSpPr/>
          <p:nvPr/>
        </p:nvSpPr>
        <p:spPr>
          <a:xfrm>
            <a:off x="-33" y="142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US" altLang="zh-TW" sz="1333">
                <a:solidFill>
                  <a:srgbClr val="7F7F7F"/>
                </a:solidFill>
              </a:rPr>
              <a:t>Personal evaluation to project contributions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-33" y="2202400"/>
            <a:ext cx="2281200" cy="7800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TW" sz="1333">
                <a:solidFill>
                  <a:schemeClr val="accent2"/>
                </a:solidFill>
              </a:rPr>
              <a:t>Analysis and Design Models </a:t>
            </a:r>
            <a:endParaRPr sz="1333">
              <a:solidFill>
                <a:schemeClr val="accent2"/>
              </a:solidFill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-33" y="298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Overall Project Deliverables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-33" y="376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Change History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-33" y="452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Evaluation to Consistency of Design and Implementation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75" name="Google Shape;75;p8"/>
          <p:cNvSpPr/>
          <p:nvPr/>
        </p:nvSpPr>
        <p:spPr>
          <a:xfrm>
            <a:off x="-33" y="530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Project retrospective</a:t>
            </a:r>
            <a:r>
              <a:rPr lang="zh-TW" altLang="en-US" sz="1533">
                <a:solidFill>
                  <a:srgbClr val="1D2129"/>
                </a:solidFill>
                <a:highlight>
                  <a:srgbClr val="FFFFFF"/>
                </a:highlight>
              </a:rPr>
              <a:t> </a:t>
            </a:r>
            <a:endParaRPr sz="2400">
              <a:solidFill>
                <a:srgbClr val="953734"/>
              </a:solidFill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33" y="610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Implementation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16" name="摺角紙張 15"/>
          <p:cNvSpPr/>
          <p:nvPr/>
        </p:nvSpPr>
        <p:spPr>
          <a:xfrm rot="20488548">
            <a:off x="1933700" y="1237181"/>
            <a:ext cx="1643956" cy="504508"/>
          </a:xfrm>
          <a:prstGeom prst="foldedCorner">
            <a:avLst>
              <a:gd name="adj" fmla="val 37608"/>
            </a:avLst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 smtClean="0">
                <a:solidFill>
                  <a:srgbClr val="1D2129"/>
                </a:solidFill>
              </a:rPr>
              <a:t>Class Diagram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273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1"/>
          <a:stretch/>
        </p:blipFill>
        <p:spPr>
          <a:xfrm>
            <a:off x="3836451" y="1138609"/>
            <a:ext cx="7072807" cy="5466651"/>
          </a:xfrm>
          <a:prstGeom prst="rect">
            <a:avLst/>
          </a:prstGeom>
        </p:spPr>
      </p:pic>
      <p:pic>
        <p:nvPicPr>
          <p:cNvPr id="66" name="Google Shape;6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10567731" y="5233733"/>
            <a:ext cx="1760571" cy="148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10567731" y="136299"/>
            <a:ext cx="1760571" cy="148796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/>
          <p:nvPr/>
        </p:nvSpPr>
        <p:spPr>
          <a:xfrm>
            <a:off x="0" y="0"/>
            <a:ext cx="2063600" cy="14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-1" y="0"/>
            <a:ext cx="8379229" cy="1119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altLang="zh-TW" sz="3200" dirty="0" smtClean="0"/>
              <a:t>Medical Record Management System</a:t>
            </a:r>
            <a:endParaRPr sz="3200" dirty="0"/>
          </a:p>
        </p:txBody>
      </p:sp>
      <p:sp>
        <p:nvSpPr>
          <p:cNvPr id="70" name="Google Shape;70;p8"/>
          <p:cNvSpPr/>
          <p:nvPr/>
        </p:nvSpPr>
        <p:spPr>
          <a:xfrm>
            <a:off x="-33" y="142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US" altLang="zh-TW" sz="1333">
                <a:solidFill>
                  <a:srgbClr val="7F7F7F"/>
                </a:solidFill>
              </a:rPr>
              <a:t>Personal evaluation to project contributions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-33" y="2202400"/>
            <a:ext cx="2281200" cy="7800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TW" sz="1333">
                <a:solidFill>
                  <a:schemeClr val="accent2"/>
                </a:solidFill>
              </a:rPr>
              <a:t>Analysis and Design Models </a:t>
            </a:r>
            <a:endParaRPr sz="1333">
              <a:solidFill>
                <a:schemeClr val="accent2"/>
              </a:solidFill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-33" y="298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Overall Project Deliverables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-33" y="376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Change History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-33" y="452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Evaluation to Consistency of Design and Implementation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75" name="Google Shape;75;p8"/>
          <p:cNvSpPr/>
          <p:nvPr/>
        </p:nvSpPr>
        <p:spPr>
          <a:xfrm>
            <a:off x="-33" y="530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Project retrospective</a:t>
            </a:r>
            <a:r>
              <a:rPr lang="zh-TW" altLang="en-US" sz="1533">
                <a:solidFill>
                  <a:srgbClr val="1D2129"/>
                </a:solidFill>
                <a:highlight>
                  <a:srgbClr val="FFFFFF"/>
                </a:highlight>
              </a:rPr>
              <a:t> </a:t>
            </a:r>
            <a:endParaRPr sz="2400">
              <a:solidFill>
                <a:srgbClr val="953734"/>
              </a:solidFill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33" y="610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Implementation</a:t>
            </a:r>
            <a:endParaRPr sz="1333">
              <a:solidFill>
                <a:srgbClr val="7F7F7F"/>
              </a:solidFill>
            </a:endParaRPr>
          </a:p>
        </p:txBody>
      </p:sp>
      <p:pic>
        <p:nvPicPr>
          <p:cNvPr id="15" name="Google Shape;15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2025452" y="5181349"/>
            <a:ext cx="2016224" cy="170403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摺角紙張 15"/>
          <p:cNvSpPr/>
          <p:nvPr/>
        </p:nvSpPr>
        <p:spPr>
          <a:xfrm rot="20488548">
            <a:off x="1923462" y="1174405"/>
            <a:ext cx="2039140" cy="504508"/>
          </a:xfrm>
          <a:prstGeom prst="foldedCorner">
            <a:avLst>
              <a:gd name="adj" fmla="val 37608"/>
            </a:avLst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 smtClean="0">
                <a:solidFill>
                  <a:srgbClr val="1D2129"/>
                </a:solidFill>
              </a:rPr>
              <a:t>Use Case Diagram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2249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0567731" y="5233733"/>
            <a:ext cx="1760571" cy="148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10567731" y="136299"/>
            <a:ext cx="1760571" cy="148796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/>
          <p:nvPr/>
        </p:nvSpPr>
        <p:spPr>
          <a:xfrm>
            <a:off x="0" y="0"/>
            <a:ext cx="2063600" cy="14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-1" y="0"/>
            <a:ext cx="8379229" cy="1119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altLang="zh-TW" sz="3200" dirty="0" smtClean="0"/>
              <a:t>Medical Record Management System</a:t>
            </a:r>
            <a:endParaRPr sz="3200" dirty="0"/>
          </a:p>
        </p:txBody>
      </p:sp>
      <p:sp>
        <p:nvSpPr>
          <p:cNvPr id="70" name="Google Shape;70;p8"/>
          <p:cNvSpPr/>
          <p:nvPr/>
        </p:nvSpPr>
        <p:spPr>
          <a:xfrm>
            <a:off x="-33" y="142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US" altLang="zh-TW" sz="1333" dirty="0">
                <a:solidFill>
                  <a:srgbClr val="7F7F7F"/>
                </a:solidFill>
              </a:rPr>
              <a:t>Personal evaluation to project contributions</a:t>
            </a:r>
            <a:endParaRPr sz="1333" dirty="0">
              <a:solidFill>
                <a:srgbClr val="7F7F7F"/>
              </a:solidFill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-33" y="2202400"/>
            <a:ext cx="2281200" cy="7800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TW" sz="1333" dirty="0">
                <a:solidFill>
                  <a:schemeClr val="accent2"/>
                </a:solidFill>
              </a:rPr>
              <a:t>Analysis and Design Models </a:t>
            </a:r>
            <a:endParaRPr sz="1333" dirty="0">
              <a:solidFill>
                <a:schemeClr val="accent2"/>
              </a:solidFill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-33" y="298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 dirty="0">
                <a:solidFill>
                  <a:srgbClr val="7F7F7F"/>
                </a:solidFill>
              </a:rPr>
              <a:t>Overall Project Deliverables </a:t>
            </a:r>
            <a:endParaRPr sz="1333" dirty="0">
              <a:solidFill>
                <a:srgbClr val="7F7F7F"/>
              </a:solidFill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-33" y="376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Change History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-33" y="452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Evaluation to Consistency of Design and Implementation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75" name="Google Shape;75;p8"/>
          <p:cNvSpPr/>
          <p:nvPr/>
        </p:nvSpPr>
        <p:spPr>
          <a:xfrm>
            <a:off x="-33" y="530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Project retrospective</a:t>
            </a:r>
            <a:r>
              <a:rPr lang="zh-TW" altLang="en-US" sz="1533">
                <a:solidFill>
                  <a:srgbClr val="1D2129"/>
                </a:solidFill>
                <a:highlight>
                  <a:srgbClr val="FFFFFF"/>
                </a:highlight>
              </a:rPr>
              <a:t> </a:t>
            </a:r>
            <a:endParaRPr sz="2400">
              <a:solidFill>
                <a:srgbClr val="953734"/>
              </a:solidFill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33" y="610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Implementation</a:t>
            </a:r>
            <a:endParaRPr sz="1333">
              <a:solidFill>
                <a:srgbClr val="7F7F7F"/>
              </a:solidFill>
            </a:endParaRPr>
          </a:p>
        </p:txBody>
      </p:sp>
      <p:pic>
        <p:nvPicPr>
          <p:cNvPr id="17" name="Google Shape;15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025452" y="5181349"/>
            <a:ext cx="2016224" cy="170403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摺角紙張 18"/>
          <p:cNvSpPr/>
          <p:nvPr/>
        </p:nvSpPr>
        <p:spPr>
          <a:xfrm rot="20488548">
            <a:off x="1911497" y="1101039"/>
            <a:ext cx="2500991" cy="504508"/>
          </a:xfrm>
          <a:prstGeom prst="foldedCorner">
            <a:avLst>
              <a:gd name="adj" fmla="val 37608"/>
            </a:avLst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TW" sz="2000" dirty="0">
                <a:solidFill>
                  <a:schemeClr val="tx1"/>
                </a:solidFill>
              </a:rPr>
              <a:t>System Block </a:t>
            </a:r>
            <a:r>
              <a:rPr lang="en-US" altLang="zh-TW" sz="2000" dirty="0" smtClean="0">
                <a:solidFill>
                  <a:schemeClr val="tx1"/>
                </a:solidFill>
              </a:rPr>
              <a:t>Diagram</a:t>
            </a:r>
            <a:endParaRPr lang="en-US" altLang="zh-TW" sz="2000" dirty="0">
              <a:solidFill>
                <a:schemeClr val="tx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473" y="1594362"/>
            <a:ext cx="7053310" cy="463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8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0567731" y="5233733"/>
            <a:ext cx="1760571" cy="148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10567731" y="136299"/>
            <a:ext cx="1760571" cy="148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2"/>
          <p:cNvSpPr/>
          <p:nvPr/>
        </p:nvSpPr>
        <p:spPr>
          <a:xfrm>
            <a:off x="0" y="0"/>
            <a:ext cx="2063600" cy="14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/>
          </p:nvPr>
        </p:nvSpPr>
        <p:spPr>
          <a:xfrm>
            <a:off x="-1" y="0"/>
            <a:ext cx="7880465" cy="1119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altLang="zh-TW" sz="3200" dirty="0"/>
              <a:t>Medical Record Management System</a:t>
            </a:r>
            <a:endParaRPr sz="3200" dirty="0"/>
          </a:p>
        </p:txBody>
      </p:sp>
      <p:sp>
        <p:nvSpPr>
          <p:cNvPr id="140" name="Google Shape;140;p12"/>
          <p:cNvSpPr/>
          <p:nvPr/>
        </p:nvSpPr>
        <p:spPr>
          <a:xfrm>
            <a:off x="-33" y="142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US" altLang="zh-TW" sz="1333">
                <a:solidFill>
                  <a:srgbClr val="7F7F7F"/>
                </a:solidFill>
              </a:rPr>
              <a:t>Personal evaluation to project contributions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141" name="Google Shape;141;p12"/>
          <p:cNvSpPr/>
          <p:nvPr/>
        </p:nvSpPr>
        <p:spPr>
          <a:xfrm>
            <a:off x="-33" y="220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Analysis and Design Models </a:t>
            </a:r>
            <a:endParaRPr sz="1333">
              <a:solidFill>
                <a:srgbClr val="953734"/>
              </a:solidFill>
            </a:endParaRPr>
          </a:p>
        </p:txBody>
      </p:sp>
      <p:sp>
        <p:nvSpPr>
          <p:cNvPr id="142" name="Google Shape;142;p12"/>
          <p:cNvSpPr/>
          <p:nvPr/>
        </p:nvSpPr>
        <p:spPr>
          <a:xfrm>
            <a:off x="-33" y="2982384"/>
            <a:ext cx="2281200" cy="7800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TW" sz="1333" dirty="0">
                <a:solidFill>
                  <a:schemeClr val="accent2"/>
                </a:solidFill>
              </a:rPr>
              <a:t>Overall Project Deliverables </a:t>
            </a:r>
            <a:endParaRPr sz="1333" dirty="0">
              <a:solidFill>
                <a:schemeClr val="accent2"/>
              </a:solidFill>
            </a:endParaRPr>
          </a:p>
        </p:txBody>
      </p:sp>
      <p:sp>
        <p:nvSpPr>
          <p:cNvPr id="143" name="Google Shape;143;p12"/>
          <p:cNvSpPr/>
          <p:nvPr/>
        </p:nvSpPr>
        <p:spPr>
          <a:xfrm>
            <a:off x="-33" y="376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US" altLang="zh-TW" sz="1333">
                <a:solidFill>
                  <a:srgbClr val="7F7F7F"/>
                </a:solidFill>
              </a:rPr>
              <a:t>Change History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144" name="Google Shape;144;p12"/>
          <p:cNvSpPr/>
          <p:nvPr/>
        </p:nvSpPr>
        <p:spPr>
          <a:xfrm>
            <a:off x="-33" y="452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Evaluation to Consistency of Design and Implementation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145" name="Google Shape;145;p12"/>
          <p:cNvSpPr/>
          <p:nvPr/>
        </p:nvSpPr>
        <p:spPr>
          <a:xfrm>
            <a:off x="-33" y="530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Project retrospective</a:t>
            </a:r>
            <a:r>
              <a:rPr lang="zh-TW" altLang="en-US" sz="1533">
                <a:solidFill>
                  <a:srgbClr val="1D2129"/>
                </a:solidFill>
                <a:highlight>
                  <a:srgbClr val="FFFFFF"/>
                </a:highlight>
              </a:rPr>
              <a:t> </a:t>
            </a:r>
            <a:endParaRPr sz="2400">
              <a:solidFill>
                <a:srgbClr val="953734"/>
              </a:solidFill>
            </a:endParaRPr>
          </a:p>
        </p:txBody>
      </p:sp>
      <p:sp>
        <p:nvSpPr>
          <p:cNvPr id="146" name="Google Shape;146;p12"/>
          <p:cNvSpPr/>
          <p:nvPr/>
        </p:nvSpPr>
        <p:spPr>
          <a:xfrm>
            <a:off x="-33" y="610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Implementation</a:t>
            </a:r>
            <a:endParaRPr sz="1333">
              <a:solidFill>
                <a:srgbClr val="7F7F7F"/>
              </a:solidFill>
            </a:endParaRPr>
          </a:p>
        </p:txBody>
      </p:sp>
      <p:graphicFrame>
        <p:nvGraphicFramePr>
          <p:cNvPr id="147" name="Google Shape;147;p12"/>
          <p:cNvGraphicFramePr/>
          <p:nvPr>
            <p:extLst>
              <p:ext uri="{D42A27DB-BD31-4B8C-83A1-F6EECF244321}">
                <p14:modId xmlns:p14="http://schemas.microsoft.com/office/powerpoint/2010/main" val="474078138"/>
              </p:ext>
            </p:extLst>
          </p:nvPr>
        </p:nvGraphicFramePr>
        <p:xfrm>
          <a:off x="2494792" y="1110040"/>
          <a:ext cx="8852400" cy="5486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515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9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7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Deliverables</a:t>
                      </a:r>
                      <a:endParaRPr sz="2400" dirty="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預計交付時間</a:t>
                      </a:r>
                      <a:endParaRPr sz="2400" dirty="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實際交付時間</a:t>
                      </a:r>
                      <a:endParaRPr sz="24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7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4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PEP 文件</a:t>
                      </a: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2019/10/09</a:t>
                      </a: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201</a:t>
                      </a: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</a:t>
                      </a: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/10/0</a:t>
                      </a: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7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4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SRS + Prototyping</a:t>
                      </a: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2019/10/30</a:t>
                      </a: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201</a:t>
                      </a: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</a:t>
                      </a: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/1</a:t>
                      </a: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29</a:t>
                      </a: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63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4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使用者身份與權限認證</a:t>
                      </a: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201</a:t>
                      </a: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</a:t>
                      </a: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/11/09</a:t>
                      </a: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201</a:t>
                      </a: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</a:t>
                      </a: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/11/1</a:t>
                      </a: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6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病歷管理子系統</a:t>
                      </a: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2019/12/08</a:t>
                      </a: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2019/12/10</a:t>
                      </a: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623107"/>
                  </a:ext>
                </a:extLst>
              </a:tr>
              <a:tr h="5817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</a:t>
                      </a: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</a:t>
                      </a: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 </a:t>
                      </a:r>
                      <a:r>
                        <a:rPr lang="zh-TW" sz="24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投影片</a:t>
                      </a: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201</a:t>
                      </a: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</a:t>
                      </a: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12</a:t>
                      </a: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2019/12/25</a:t>
                      </a: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17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4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專案遞交</a:t>
                      </a: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01</a:t>
                      </a:r>
                      <a:r>
                        <a:rPr 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08</a:t>
                      </a: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4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</a:t>
                      </a: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17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SDD 文件</a:t>
                      </a: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400" dirty="0" smtClean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en-US" altLang="zh-TW" sz="2400" dirty="0" smtClean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sz="2400" dirty="0" smtClean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en-US" altLang="zh-TW" sz="2400" dirty="0" smtClean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r>
                        <a:rPr lang="zh-TW" sz="2400" dirty="0" smtClean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1/0</a:t>
                      </a:r>
                      <a:r>
                        <a:rPr lang="en-US" altLang="zh-TW" sz="2400" dirty="0" smtClean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endParaRPr sz="2400" dirty="0"/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</a:t>
                      </a: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347220"/>
                  </a:ext>
                </a:extLst>
              </a:tr>
              <a:tr h="5817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4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STD 文件</a:t>
                      </a: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2400" dirty="0" smtClean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2020/01/08</a:t>
                      </a:r>
                      <a:endParaRPr lang="zh-TW" altLang="en-US" sz="2400" dirty="0"/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2400" dirty="0" smtClean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</a:t>
                      </a:r>
                      <a:endParaRPr sz="24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71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31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025452" y="5181349"/>
            <a:ext cx="2016224" cy="170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10567731" y="136299"/>
            <a:ext cx="1760571" cy="148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3"/>
          <p:cNvSpPr/>
          <p:nvPr/>
        </p:nvSpPr>
        <p:spPr>
          <a:xfrm>
            <a:off x="0" y="0"/>
            <a:ext cx="2063600" cy="14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686800" cy="1119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altLang="zh-TW" sz="3200" dirty="0"/>
              <a:t>Medical Record Management System</a:t>
            </a:r>
            <a:endParaRPr sz="3200" dirty="0"/>
          </a:p>
        </p:txBody>
      </p:sp>
      <p:sp>
        <p:nvSpPr>
          <p:cNvPr id="157" name="Google Shape;157;p13"/>
          <p:cNvSpPr/>
          <p:nvPr/>
        </p:nvSpPr>
        <p:spPr>
          <a:xfrm>
            <a:off x="-33" y="142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US" altLang="zh-TW" sz="1333" dirty="0">
                <a:solidFill>
                  <a:srgbClr val="7F7F7F"/>
                </a:solidFill>
              </a:rPr>
              <a:t>Personal evaluation to project contributions</a:t>
            </a:r>
            <a:endParaRPr sz="1333" dirty="0">
              <a:solidFill>
                <a:srgbClr val="7F7F7F"/>
              </a:solidFill>
            </a:endParaRPr>
          </a:p>
        </p:txBody>
      </p:sp>
      <p:sp>
        <p:nvSpPr>
          <p:cNvPr id="158" name="Google Shape;158;p13"/>
          <p:cNvSpPr/>
          <p:nvPr/>
        </p:nvSpPr>
        <p:spPr>
          <a:xfrm>
            <a:off x="-33" y="220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Analysis and Design Models </a:t>
            </a:r>
            <a:endParaRPr sz="1333">
              <a:solidFill>
                <a:srgbClr val="953734"/>
              </a:solidFill>
            </a:endParaRPr>
          </a:p>
        </p:txBody>
      </p:sp>
      <p:sp>
        <p:nvSpPr>
          <p:cNvPr id="159" name="Google Shape;159;p13"/>
          <p:cNvSpPr/>
          <p:nvPr/>
        </p:nvSpPr>
        <p:spPr>
          <a:xfrm>
            <a:off x="-33" y="298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Overall Project Deliverables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160" name="Google Shape;160;p13"/>
          <p:cNvSpPr/>
          <p:nvPr/>
        </p:nvSpPr>
        <p:spPr>
          <a:xfrm>
            <a:off x="-33" y="3762384"/>
            <a:ext cx="2281200" cy="7800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TW" sz="1333">
                <a:solidFill>
                  <a:schemeClr val="accent2"/>
                </a:solidFill>
              </a:rPr>
              <a:t>Change History</a:t>
            </a:r>
            <a:endParaRPr sz="1333">
              <a:solidFill>
                <a:schemeClr val="accent2"/>
              </a:solidFill>
            </a:endParaRPr>
          </a:p>
        </p:txBody>
      </p:sp>
      <p:sp>
        <p:nvSpPr>
          <p:cNvPr id="161" name="Google Shape;161;p13"/>
          <p:cNvSpPr/>
          <p:nvPr/>
        </p:nvSpPr>
        <p:spPr>
          <a:xfrm>
            <a:off x="-33" y="452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Evaluation to Consistency of Design and Implementation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162" name="Google Shape;162;p13"/>
          <p:cNvSpPr/>
          <p:nvPr/>
        </p:nvSpPr>
        <p:spPr>
          <a:xfrm>
            <a:off x="-33" y="530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Project retrospective</a:t>
            </a:r>
            <a:r>
              <a:rPr lang="zh-TW" altLang="en-US" sz="1533">
                <a:solidFill>
                  <a:srgbClr val="1D2129"/>
                </a:solidFill>
                <a:highlight>
                  <a:srgbClr val="FFFFFF"/>
                </a:highlight>
              </a:rPr>
              <a:t> </a:t>
            </a:r>
            <a:endParaRPr sz="2400">
              <a:solidFill>
                <a:srgbClr val="953734"/>
              </a:solidFill>
            </a:endParaRPr>
          </a:p>
        </p:txBody>
      </p:sp>
      <p:sp>
        <p:nvSpPr>
          <p:cNvPr id="163" name="Google Shape;163;p13"/>
          <p:cNvSpPr/>
          <p:nvPr/>
        </p:nvSpPr>
        <p:spPr>
          <a:xfrm>
            <a:off x="-33" y="610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Implementation</a:t>
            </a:r>
            <a:endParaRPr sz="1333">
              <a:solidFill>
                <a:srgbClr val="7F7F7F"/>
              </a:solidFill>
            </a:endParaRPr>
          </a:p>
        </p:txBody>
      </p:sp>
      <p:pic>
        <p:nvPicPr>
          <p:cNvPr id="14" name="image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3252" y="920346"/>
            <a:ext cx="8543925" cy="5815330"/>
          </a:xfrm>
          <a:prstGeom prst="rect">
            <a:avLst/>
          </a:prstGeom>
          <a:ln/>
        </p:spPr>
      </p:pic>
      <p:sp>
        <p:nvSpPr>
          <p:cNvPr id="3" name="摺角紙張 2"/>
          <p:cNvSpPr/>
          <p:nvPr/>
        </p:nvSpPr>
        <p:spPr>
          <a:xfrm rot="20488548">
            <a:off x="1922829" y="954390"/>
            <a:ext cx="2063586" cy="504508"/>
          </a:xfrm>
          <a:prstGeom prst="foldedCorner">
            <a:avLst>
              <a:gd name="adj" fmla="val 37608"/>
            </a:avLst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>
                <a:solidFill>
                  <a:schemeClr val="tx1"/>
                </a:solidFill>
              </a:rPr>
              <a:t>Task Scheduling</a:t>
            </a:r>
          </a:p>
        </p:txBody>
      </p:sp>
      <p:sp>
        <p:nvSpPr>
          <p:cNvPr id="4" name="矩形 3"/>
          <p:cNvSpPr/>
          <p:nvPr/>
        </p:nvSpPr>
        <p:spPr>
          <a:xfrm>
            <a:off x="3000895" y="1321724"/>
            <a:ext cx="4297680" cy="33167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02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025452" y="5181349"/>
            <a:ext cx="2016224" cy="170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r="3713"/>
          <a:stretch/>
        </p:blipFill>
        <p:spPr>
          <a:xfrm>
            <a:off x="2062124" y="1579418"/>
            <a:ext cx="10057750" cy="5037513"/>
          </a:xfrm>
          <a:prstGeom prst="rect">
            <a:avLst/>
          </a:prstGeom>
        </p:spPr>
      </p:pic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10567731" y="136299"/>
            <a:ext cx="1760571" cy="148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3"/>
          <p:cNvSpPr/>
          <p:nvPr/>
        </p:nvSpPr>
        <p:spPr>
          <a:xfrm>
            <a:off x="0" y="0"/>
            <a:ext cx="2063600" cy="14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686800" cy="1119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altLang="zh-TW" sz="3200" dirty="0"/>
              <a:t>Medical Record Management System</a:t>
            </a:r>
            <a:endParaRPr sz="3200" dirty="0"/>
          </a:p>
        </p:txBody>
      </p:sp>
      <p:sp>
        <p:nvSpPr>
          <p:cNvPr id="157" name="Google Shape;157;p13"/>
          <p:cNvSpPr/>
          <p:nvPr/>
        </p:nvSpPr>
        <p:spPr>
          <a:xfrm>
            <a:off x="-33" y="142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US" altLang="zh-TW" sz="1333">
                <a:solidFill>
                  <a:srgbClr val="7F7F7F"/>
                </a:solidFill>
              </a:rPr>
              <a:t>Personal evaluation to project contributions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158" name="Google Shape;158;p13"/>
          <p:cNvSpPr/>
          <p:nvPr/>
        </p:nvSpPr>
        <p:spPr>
          <a:xfrm>
            <a:off x="-33" y="2202400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Analysis and Design Models </a:t>
            </a:r>
            <a:endParaRPr sz="1333">
              <a:solidFill>
                <a:srgbClr val="953734"/>
              </a:solidFill>
            </a:endParaRPr>
          </a:p>
        </p:txBody>
      </p:sp>
      <p:sp>
        <p:nvSpPr>
          <p:cNvPr id="159" name="Google Shape;159;p13"/>
          <p:cNvSpPr/>
          <p:nvPr/>
        </p:nvSpPr>
        <p:spPr>
          <a:xfrm>
            <a:off x="-33" y="298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Overall Project Deliverables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160" name="Google Shape;160;p13"/>
          <p:cNvSpPr/>
          <p:nvPr/>
        </p:nvSpPr>
        <p:spPr>
          <a:xfrm>
            <a:off x="-33" y="3762384"/>
            <a:ext cx="2281200" cy="7800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TW" sz="1333">
                <a:solidFill>
                  <a:schemeClr val="accent2"/>
                </a:solidFill>
              </a:rPr>
              <a:t>Change History</a:t>
            </a:r>
            <a:endParaRPr sz="1333">
              <a:solidFill>
                <a:schemeClr val="accent2"/>
              </a:solidFill>
            </a:endParaRPr>
          </a:p>
        </p:txBody>
      </p:sp>
      <p:sp>
        <p:nvSpPr>
          <p:cNvPr id="161" name="Google Shape;161;p13"/>
          <p:cNvSpPr/>
          <p:nvPr/>
        </p:nvSpPr>
        <p:spPr>
          <a:xfrm>
            <a:off x="-33" y="452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Evaluation to Consistency of Design and Implementation 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162" name="Google Shape;162;p13"/>
          <p:cNvSpPr/>
          <p:nvPr/>
        </p:nvSpPr>
        <p:spPr>
          <a:xfrm>
            <a:off x="-33" y="53041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Project retrospective</a:t>
            </a:r>
            <a:r>
              <a:rPr lang="zh-TW" altLang="en-US" sz="1533">
                <a:solidFill>
                  <a:srgbClr val="1D2129"/>
                </a:solidFill>
                <a:highlight>
                  <a:srgbClr val="FFFFFF"/>
                </a:highlight>
              </a:rPr>
              <a:t> </a:t>
            </a:r>
            <a:endParaRPr sz="2400">
              <a:solidFill>
                <a:srgbClr val="953734"/>
              </a:solidFill>
            </a:endParaRPr>
          </a:p>
        </p:txBody>
      </p:sp>
      <p:sp>
        <p:nvSpPr>
          <p:cNvPr id="163" name="Google Shape;163;p13"/>
          <p:cNvSpPr/>
          <p:nvPr/>
        </p:nvSpPr>
        <p:spPr>
          <a:xfrm>
            <a:off x="-33" y="6102384"/>
            <a:ext cx="2281200" cy="780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altLang="zh-TW" sz="1333">
                <a:solidFill>
                  <a:srgbClr val="7F7F7F"/>
                </a:solidFill>
              </a:rPr>
              <a:t>Implementation</a:t>
            </a:r>
            <a:endParaRPr sz="1333">
              <a:solidFill>
                <a:srgbClr val="7F7F7F"/>
              </a:solidFill>
            </a:endParaRPr>
          </a:p>
        </p:txBody>
      </p:sp>
      <p:sp>
        <p:nvSpPr>
          <p:cNvPr id="13" name="摺角紙張 12"/>
          <p:cNvSpPr/>
          <p:nvPr/>
        </p:nvSpPr>
        <p:spPr>
          <a:xfrm rot="20488548">
            <a:off x="1922829" y="954390"/>
            <a:ext cx="2063586" cy="504508"/>
          </a:xfrm>
          <a:prstGeom prst="foldedCorner">
            <a:avLst>
              <a:gd name="adj" fmla="val 37608"/>
            </a:avLst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>
                <a:solidFill>
                  <a:schemeClr val="tx1"/>
                </a:solidFill>
              </a:rPr>
              <a:t>Task Scheduling</a:t>
            </a:r>
          </a:p>
        </p:txBody>
      </p:sp>
      <p:sp>
        <p:nvSpPr>
          <p:cNvPr id="15" name="摺角紙張 14"/>
          <p:cNvSpPr/>
          <p:nvPr/>
        </p:nvSpPr>
        <p:spPr>
          <a:xfrm rot="20431493">
            <a:off x="1943189" y="1489767"/>
            <a:ext cx="1033956" cy="504508"/>
          </a:xfrm>
          <a:prstGeom prst="foldedCorner">
            <a:avLst>
              <a:gd name="adj" fmla="val 37608"/>
            </a:avLst>
          </a:prstGeom>
          <a:solidFill>
            <a:srgbClr val="EA9999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Revised</a:t>
            </a:r>
          </a:p>
        </p:txBody>
      </p:sp>
    </p:spTree>
    <p:extLst>
      <p:ext uri="{BB962C8B-B14F-4D97-AF65-F5344CB8AC3E}">
        <p14:creationId xmlns:p14="http://schemas.microsoft.com/office/powerpoint/2010/main" val="251931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1157</TotalTime>
  <Words>793</Words>
  <Application>Microsoft Office PowerPoint</Application>
  <PresentationFormat>寬螢幕</PresentationFormat>
  <Paragraphs>241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Microsoft JhengHei</vt:lpstr>
      <vt:lpstr>Microsoft JhengHei</vt:lpstr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PowerPoint 簡報</vt:lpstr>
      <vt:lpstr>Outline</vt:lpstr>
      <vt:lpstr>Medical Record Management System</vt:lpstr>
      <vt:lpstr>Medical Record Management System</vt:lpstr>
      <vt:lpstr>Medical Record Management System</vt:lpstr>
      <vt:lpstr>Medical Record Management System</vt:lpstr>
      <vt:lpstr>Medical Record Management System</vt:lpstr>
      <vt:lpstr>Medical Record Management System</vt:lpstr>
      <vt:lpstr>Medical Record Management System</vt:lpstr>
      <vt:lpstr>Medical Record Management System</vt:lpstr>
      <vt:lpstr>Medical Record Management System</vt:lpstr>
      <vt:lpstr>Medical Record Management System</vt:lpstr>
      <vt:lpstr>Medical Record Management System</vt:lpstr>
      <vt:lpstr>Medical Record Management System</vt:lpstr>
      <vt:lpstr>Medical Record Management System</vt:lpstr>
      <vt:lpstr>Medical Record Management System</vt:lpstr>
      <vt:lpstr>Medical Record Management System</vt:lpstr>
      <vt:lpstr>Medical Record Management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病歷管理系統</dc:title>
  <dc:creator>bao</dc:creator>
  <cp:lastModifiedBy>上逸 游</cp:lastModifiedBy>
  <cp:revision>106</cp:revision>
  <cp:lastPrinted>2019-12-25T06:33:11Z</cp:lastPrinted>
  <dcterms:created xsi:type="dcterms:W3CDTF">2019-10-26T04:57:33Z</dcterms:created>
  <dcterms:modified xsi:type="dcterms:W3CDTF">2019-12-25T08:05:20Z</dcterms:modified>
</cp:coreProperties>
</file>